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0"/>
  </p:notesMasterIdLst>
  <p:handoutMasterIdLst>
    <p:handoutMasterId r:id="rId111"/>
  </p:handoutMasterIdLst>
  <p:sldIdLst>
    <p:sldId id="314" r:id="rId2"/>
    <p:sldId id="376" r:id="rId3"/>
    <p:sldId id="257" r:id="rId4"/>
    <p:sldId id="364" r:id="rId5"/>
    <p:sldId id="258" r:id="rId6"/>
    <p:sldId id="259" r:id="rId7"/>
    <p:sldId id="260" r:id="rId8"/>
    <p:sldId id="377" r:id="rId9"/>
    <p:sldId id="378" r:id="rId10"/>
    <p:sldId id="379" r:id="rId11"/>
    <p:sldId id="380" r:id="rId12"/>
    <p:sldId id="261" r:id="rId13"/>
    <p:sldId id="262" r:id="rId14"/>
    <p:sldId id="263" r:id="rId15"/>
    <p:sldId id="265" r:id="rId16"/>
    <p:sldId id="266" r:id="rId17"/>
    <p:sldId id="267" r:id="rId18"/>
    <p:sldId id="268" r:id="rId19"/>
    <p:sldId id="352" r:id="rId20"/>
    <p:sldId id="274" r:id="rId21"/>
    <p:sldId id="366" r:id="rId22"/>
    <p:sldId id="397" r:id="rId23"/>
    <p:sldId id="353" r:id="rId24"/>
    <p:sldId id="383" r:id="rId25"/>
    <p:sldId id="381" r:id="rId26"/>
    <p:sldId id="382" r:id="rId27"/>
    <p:sldId id="390" r:id="rId28"/>
    <p:sldId id="396" r:id="rId29"/>
    <p:sldId id="276" r:id="rId30"/>
    <p:sldId id="277" r:id="rId31"/>
    <p:sldId id="359" r:id="rId32"/>
    <p:sldId id="278" r:id="rId33"/>
    <p:sldId id="279" r:id="rId34"/>
    <p:sldId id="280" r:id="rId35"/>
    <p:sldId id="281" r:id="rId36"/>
    <p:sldId id="282" r:id="rId37"/>
    <p:sldId id="283" r:id="rId38"/>
    <p:sldId id="284" r:id="rId39"/>
    <p:sldId id="285" r:id="rId40"/>
    <p:sldId id="286" r:id="rId41"/>
    <p:sldId id="361" r:id="rId42"/>
    <p:sldId id="287" r:id="rId43"/>
    <p:sldId id="288" r:id="rId44"/>
    <p:sldId id="289" r:id="rId45"/>
    <p:sldId id="290" r:id="rId46"/>
    <p:sldId id="291" r:id="rId47"/>
    <p:sldId id="292" r:id="rId48"/>
    <p:sldId id="293" r:id="rId49"/>
    <p:sldId id="294" r:id="rId50"/>
    <p:sldId id="295" r:id="rId51"/>
    <p:sldId id="296" r:id="rId52"/>
    <p:sldId id="297" r:id="rId53"/>
    <p:sldId id="367" r:id="rId54"/>
    <p:sldId id="357" r:id="rId55"/>
    <p:sldId id="299" r:id="rId56"/>
    <p:sldId id="298" r:id="rId57"/>
    <p:sldId id="301" r:id="rId58"/>
    <p:sldId id="375" r:id="rId59"/>
    <p:sldId id="302" r:id="rId60"/>
    <p:sldId id="303" r:id="rId61"/>
    <p:sldId id="304" r:id="rId62"/>
    <p:sldId id="305" r:id="rId63"/>
    <p:sldId id="384" r:id="rId64"/>
    <p:sldId id="307" r:id="rId65"/>
    <p:sldId id="308" r:id="rId66"/>
    <p:sldId id="309" r:id="rId67"/>
    <p:sldId id="310" r:id="rId68"/>
    <p:sldId id="311" r:id="rId69"/>
    <p:sldId id="385" r:id="rId70"/>
    <p:sldId id="386" r:id="rId71"/>
    <p:sldId id="395" r:id="rId72"/>
    <p:sldId id="316" r:id="rId73"/>
    <p:sldId id="317" r:id="rId74"/>
    <p:sldId id="318" r:id="rId75"/>
    <p:sldId id="319" r:id="rId76"/>
    <p:sldId id="320" r:id="rId77"/>
    <p:sldId id="321" r:id="rId78"/>
    <p:sldId id="322" r:id="rId79"/>
    <p:sldId id="323" r:id="rId80"/>
    <p:sldId id="324" r:id="rId81"/>
    <p:sldId id="325" r:id="rId82"/>
    <p:sldId id="326" r:id="rId83"/>
    <p:sldId id="329" r:id="rId84"/>
    <p:sldId id="327" r:id="rId85"/>
    <p:sldId id="328" r:id="rId86"/>
    <p:sldId id="330" r:id="rId87"/>
    <p:sldId id="312" r:id="rId88"/>
    <p:sldId id="362" r:id="rId89"/>
    <p:sldId id="363" r:id="rId90"/>
    <p:sldId id="315" r:id="rId91"/>
    <p:sldId id="392" r:id="rId92"/>
    <p:sldId id="344" r:id="rId93"/>
    <p:sldId id="369" r:id="rId94"/>
    <p:sldId id="338" r:id="rId95"/>
    <p:sldId id="339" r:id="rId96"/>
    <p:sldId id="372" r:id="rId97"/>
    <p:sldId id="391" r:id="rId98"/>
    <p:sldId id="345" r:id="rId99"/>
    <p:sldId id="331" r:id="rId100"/>
    <p:sldId id="332" r:id="rId101"/>
    <p:sldId id="388" r:id="rId102"/>
    <p:sldId id="387" r:id="rId103"/>
    <p:sldId id="394" r:id="rId104"/>
    <p:sldId id="346" r:id="rId105"/>
    <p:sldId id="399" r:id="rId106"/>
    <p:sldId id="393" r:id="rId107"/>
    <p:sldId id="398" r:id="rId108"/>
    <p:sldId id="348" r:id="rId109"/>
  </p:sldIdLst>
  <p:sldSz cx="12192000" cy="6858000"/>
  <p:notesSz cx="6858000" cy="9144000"/>
  <p:embeddedFontLst>
    <p:embeddedFont>
      <p:font typeface="Corbel" panose="020B0503020204020204" pitchFamily="34" charset="0"/>
      <p:regular r:id="rId112"/>
      <p:bold r:id="rId113"/>
      <p:italic r:id="rId114"/>
      <p:boldItalic r:id="rId115"/>
    </p:embeddedFont>
    <p:embeddedFont>
      <p:font typeface="Georgia" panose="02040502050405020303" pitchFamily="18" charset="0"/>
      <p:regular r:id="rId116"/>
      <p:bold r:id="rId117"/>
      <p:italic r:id="rId118"/>
      <p:boldItalic r:id="rId119"/>
    </p:embeddedFont>
    <p:embeddedFont>
      <p:font typeface="Roboto" panose="02000000000000000000" pitchFamily="2" charset="0"/>
      <p:regular r:id="rId120"/>
      <p:bold r:id="rId121"/>
      <p:italic r:id="rId122"/>
      <p:boldItalic r:id="rId123"/>
    </p:embeddedFont>
    <p:embeddedFont>
      <p:font typeface="Times" pitchFamily="2" charset="0"/>
      <p:regular r:id="rId124"/>
      <p:bold r:id="rId125"/>
      <p:italic r:id="rId126"/>
      <p:boldItalic r:id="rId127"/>
    </p:embeddedFont>
    <p:embeddedFont>
      <p:font typeface="Titillium Web" pitchFamily="2" charset="77"/>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7" roundtripDataSignature="AMtx7miakHfBrlS3tSUn3YTHaoNDHap1N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46"/>
    <p:restoredTop sz="96966"/>
  </p:normalViewPr>
  <p:slideViewPr>
    <p:cSldViewPr snapToGrid="0">
      <p:cViewPr varScale="1">
        <p:scale>
          <a:sx n="127" d="100"/>
          <a:sy n="127" d="100"/>
        </p:scale>
        <p:origin x="224" y="184"/>
      </p:cViewPr>
      <p:guideLst/>
    </p:cSldViewPr>
  </p:slideViewPr>
  <p:outlineViewPr>
    <p:cViewPr>
      <p:scale>
        <a:sx n="33" d="100"/>
        <a:sy n="33" d="100"/>
      </p:scale>
      <p:origin x="0" y="-344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8" d="100"/>
          <a:sy n="118" d="100"/>
        </p:scale>
        <p:origin x="3952" y="21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128"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3.fntdata"/><Relationship Id="rId129"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font" Target="fonts/font4.fntdata"/><Relationship Id="rId131"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13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69AC939-C2DE-85DD-1B4B-A0877143E0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itillium Web" panose="00000500000000000000" pitchFamily="2" charset="0"/>
            </a:endParaRPr>
          </a:p>
        </p:txBody>
      </p:sp>
      <p:sp>
        <p:nvSpPr>
          <p:cNvPr id="3" name="Date Placeholder 2">
            <a:extLst>
              <a:ext uri="{FF2B5EF4-FFF2-40B4-BE49-F238E27FC236}">
                <a16:creationId xmlns:a16="http://schemas.microsoft.com/office/drawing/2014/main" id="{F8EB59E0-C121-A0FD-3519-1E9A2E424E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964A44-71A3-9941-9ACB-A13F2D460A91}" type="datetimeFigureOut">
              <a:rPr lang="en-US" smtClean="0">
                <a:latin typeface="Titillium Web" panose="00000500000000000000" pitchFamily="2" charset="0"/>
              </a:rPr>
              <a:t>1/23/25</a:t>
            </a:fld>
            <a:endParaRPr lang="en-US" dirty="0">
              <a:latin typeface="Titillium Web" panose="00000500000000000000" pitchFamily="2" charset="0"/>
            </a:endParaRPr>
          </a:p>
        </p:txBody>
      </p:sp>
      <p:sp>
        <p:nvSpPr>
          <p:cNvPr id="4" name="Footer Placeholder 3">
            <a:extLst>
              <a:ext uri="{FF2B5EF4-FFF2-40B4-BE49-F238E27FC236}">
                <a16:creationId xmlns:a16="http://schemas.microsoft.com/office/drawing/2014/main" id="{BEB8F23E-5137-1D10-1CEE-898632021A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itillium Web" panose="00000500000000000000" pitchFamily="2" charset="0"/>
            </a:endParaRPr>
          </a:p>
        </p:txBody>
      </p:sp>
      <p:sp>
        <p:nvSpPr>
          <p:cNvPr id="5" name="Slide Number Placeholder 4">
            <a:extLst>
              <a:ext uri="{FF2B5EF4-FFF2-40B4-BE49-F238E27FC236}">
                <a16:creationId xmlns:a16="http://schemas.microsoft.com/office/drawing/2014/main" id="{50743FBB-7D01-4DD9-FE21-6C6CA7D359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BCA914-8894-404B-BF73-093723645621}" type="slidenum">
              <a:rPr lang="en-US" smtClean="0">
                <a:latin typeface="Titillium Web" panose="00000500000000000000" pitchFamily="2" charset="0"/>
              </a:rPr>
              <a:t>‹#›</a:t>
            </a:fld>
            <a:endParaRPr lang="en-US" dirty="0">
              <a:latin typeface="Titillium Web" panose="00000500000000000000" pitchFamily="2" charset="0"/>
            </a:endParaRPr>
          </a:p>
        </p:txBody>
      </p:sp>
    </p:spTree>
    <p:extLst>
      <p:ext uri="{BB962C8B-B14F-4D97-AF65-F5344CB8AC3E}">
        <p14:creationId xmlns:p14="http://schemas.microsoft.com/office/powerpoint/2010/main" val="2464620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Kent_Bach"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0" name="Google Shape;6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Processing is such a vague term: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2" name="Google Shape;1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9" name="Google Shape;12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6" name="Google Shape;1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2" name="Google Shape;1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4" name="Google Shape;19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Processing is such a vague term: </a:t>
            </a:r>
            <a:endParaRPr/>
          </a:p>
        </p:txBody>
      </p:sp>
    </p:spTree>
    <p:extLst>
      <p:ext uri="{BB962C8B-B14F-4D97-AF65-F5344CB8AC3E}">
        <p14:creationId xmlns:p14="http://schemas.microsoft.com/office/powerpoint/2010/main" val="1831788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4" name="Google Shape;19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415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 name="Google Shape;6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1211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1485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Processing is such a vague term: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Humans fluently integrate all of these in producing/understanding language</a:t>
            </a:r>
            <a:endParaRPr/>
          </a:p>
          <a:p>
            <a:pPr marL="0" lvl="0" indent="0" algn="l" rtl="0">
              <a:lnSpc>
                <a:spcPct val="100000"/>
              </a:lnSpc>
              <a:spcBef>
                <a:spcPts val="0"/>
              </a:spcBef>
              <a:spcAft>
                <a:spcPts val="0"/>
              </a:spcAft>
              <a:buSzPts val="1400"/>
              <a:buNone/>
            </a:pPr>
            <a:r>
              <a:rPr lang="en-US"/>
              <a:t>Phonology: rules of speech sounds; how phonemes are used</a:t>
            </a:r>
            <a:endParaRPr/>
          </a:p>
          <a:p>
            <a:pPr marL="0" lvl="0" indent="0" algn="l" rtl="0">
              <a:lnSpc>
                <a:spcPct val="100000"/>
              </a:lnSpc>
              <a:spcBef>
                <a:spcPts val="0"/>
              </a:spcBef>
              <a:spcAft>
                <a:spcPts val="0"/>
              </a:spcAft>
              <a:buSzPts val="1400"/>
              <a:buNone/>
            </a:pPr>
            <a:r>
              <a:rPr lang="en-US"/>
              <a:t>Morphology: rules of word structure, how words/mo</a:t>
            </a:r>
            <a:endParaRPr/>
          </a:p>
          <a:p>
            <a:pPr marL="0" lvl="0" indent="0" algn="l" rtl="0">
              <a:lnSpc>
                <a:spcPct val="100000"/>
              </a:lnSpc>
              <a:spcBef>
                <a:spcPts val="0"/>
              </a:spcBef>
              <a:spcAft>
                <a:spcPts val="0"/>
              </a:spcAft>
              <a:buSzPts val="1400"/>
              <a:buNone/>
            </a:pPr>
            <a:r>
              <a:rPr lang="en-US"/>
              <a:t>Synatx: rules of sentence structures</a:t>
            </a:r>
            <a:endParaRPr/>
          </a:p>
          <a:p>
            <a:pPr marL="0" lvl="0" indent="0" algn="l" rtl="0">
              <a:lnSpc>
                <a:spcPct val="100000"/>
              </a:lnSpc>
              <a:spcBef>
                <a:spcPts val="0"/>
              </a:spcBef>
              <a:spcAft>
                <a:spcPts val="0"/>
              </a:spcAft>
              <a:buSzPts val="1400"/>
              <a:buNone/>
            </a:pPr>
            <a:r>
              <a:rPr lang="en-US"/>
              <a:t>Semantics: rules related to meaning of language</a:t>
            </a:r>
            <a:endParaRPr/>
          </a:p>
          <a:p>
            <a:pPr marL="0" lvl="0" indent="0" algn="l" rtl="0">
              <a:lnSpc>
                <a:spcPct val="100000"/>
              </a:lnSpc>
              <a:spcBef>
                <a:spcPts val="0"/>
              </a:spcBef>
              <a:spcAft>
                <a:spcPts val="0"/>
              </a:spcAft>
              <a:buSzPts val="1400"/>
              <a:buNone/>
            </a:pPr>
            <a:r>
              <a:rPr lang="en-US"/>
              <a:t>Prgramaitics: rules that occur within social situations.</a:t>
            </a:r>
            <a:endParaRPr/>
          </a:p>
          <a:p>
            <a:pPr marL="0" lvl="0" indent="0" algn="l" rtl="0">
              <a:lnSpc>
                <a:spcPct val="100000"/>
              </a:lnSpc>
              <a:spcBef>
                <a:spcPts val="0"/>
              </a:spcBef>
              <a:spcAft>
                <a:spcPts val="0"/>
              </a:spcAft>
              <a:buSzPts val="1400"/>
              <a:buNone/>
            </a:pPr>
            <a:r>
              <a:rPr lang="en-US" b="1" i="0">
                <a:solidFill>
                  <a:srgbClr val="202124"/>
                </a:solidFill>
                <a:latin typeface="Roboto"/>
                <a:ea typeface="Roboto"/>
                <a:cs typeface="Roboto"/>
                <a:sym typeface="Roboto"/>
              </a:rPr>
              <a:t>Phonetics is the study of the production and perception of speech sounds, and phonology concerns the study of more complex and abstract sound patterns and structures</a:t>
            </a:r>
            <a:r>
              <a:rPr lang="en-US" b="0" i="0">
                <a:solidFill>
                  <a:srgbClr val="202124"/>
                </a:solidFill>
                <a:latin typeface="Roboto"/>
                <a:ea typeface="Roboto"/>
                <a:cs typeface="Roboto"/>
                <a:sym typeface="Roboto"/>
              </a:rPr>
              <a:t> (syllables, intonation, etc.).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3SG 3rd person singular subject marker.</a:t>
            </a:r>
            <a:endParaRPr/>
          </a:p>
          <a:p>
            <a:pPr marL="0" lvl="0" indent="0" algn="l" rtl="0">
              <a:lnSpc>
                <a:spcPct val="100000"/>
              </a:lnSpc>
              <a:spcBef>
                <a:spcPts val="0"/>
              </a:spcBef>
              <a:spcAft>
                <a:spcPts val="0"/>
              </a:spcAft>
              <a:buSzPts val="1400"/>
              <a:buNone/>
            </a:pPr>
            <a:r>
              <a:rPr lang="en-US"/>
              <a:t>The goal of both stemming and lemmatization is to reduce inflectional forms and sometimes derivationally related forms of a word to a common base form. For instance:</a:t>
            </a:r>
            <a:endParaRPr/>
          </a:p>
          <a:p>
            <a:pPr marL="0" lvl="0" indent="0" algn="l" rtl="0">
              <a:lnSpc>
                <a:spcPct val="100000"/>
              </a:lnSpc>
              <a:spcBef>
                <a:spcPts val="0"/>
              </a:spcBef>
              <a:spcAft>
                <a:spcPts val="0"/>
              </a:spcAft>
              <a:buSzPts val="1400"/>
              <a:buNone/>
            </a:pPr>
            <a:r>
              <a:rPr lang="en-US" b="0" i="0">
                <a:solidFill>
                  <a:srgbClr val="000000"/>
                </a:solidFill>
                <a:latin typeface="Times"/>
                <a:ea typeface="Times"/>
                <a:cs typeface="Times"/>
                <a:sym typeface="Times"/>
              </a:rPr>
              <a:t> </a:t>
            </a:r>
            <a:r>
              <a:rPr lang="en-US" b="0" i="1">
                <a:solidFill>
                  <a:srgbClr val="000000"/>
                </a:solidFill>
                <a:latin typeface="Times"/>
                <a:ea typeface="Times"/>
                <a:cs typeface="Times"/>
                <a:sym typeface="Times"/>
              </a:rPr>
              <a:t>Stemming</a:t>
            </a:r>
            <a:r>
              <a:rPr lang="en-US" b="0" i="0">
                <a:solidFill>
                  <a:srgbClr val="000000"/>
                </a:solidFill>
                <a:latin typeface="Times"/>
                <a:ea typeface="Times"/>
                <a:cs typeface="Times"/>
                <a:sym typeface="Times"/>
              </a:rPr>
              <a:t> usually refers to a crude heuristic process that chops off the ends of words in the hope of achieving this goal correctly most of the time, and often includes the removal of derivational affixes. </a:t>
            </a:r>
            <a:r>
              <a:rPr lang="en-US" b="0" i="1">
                <a:solidFill>
                  <a:srgbClr val="000000"/>
                </a:solidFill>
                <a:latin typeface="Times"/>
                <a:ea typeface="Times"/>
                <a:cs typeface="Times"/>
                <a:sym typeface="Times"/>
              </a:rPr>
              <a:t>Lemmatization</a:t>
            </a:r>
            <a:r>
              <a:rPr lang="en-US" b="0" i="0">
                <a:solidFill>
                  <a:srgbClr val="000000"/>
                </a:solidFill>
                <a:latin typeface="Times"/>
                <a:ea typeface="Times"/>
                <a:cs typeface="Times"/>
                <a:sym typeface="Times"/>
              </a:rPr>
              <a:t> usually refers to doing things properly with the use of a vocabulary and morphological analysis of words, normally aiming to remove inflectional endings only and to return the base or dictionary form of a word, which is known as the </a:t>
            </a:r>
            <a:r>
              <a:rPr lang="en-US" b="0" i="1">
                <a:solidFill>
                  <a:srgbClr val="000000"/>
                </a:solidFill>
                <a:latin typeface="Times"/>
                <a:ea typeface="Times"/>
                <a:cs typeface="Times"/>
                <a:sym typeface="Times"/>
              </a:rPr>
              <a:t>lemma</a:t>
            </a:r>
            <a:r>
              <a:rPr lang="en-US" b="0" i="0">
                <a:solidFill>
                  <a:srgbClr val="000000"/>
                </a:solidFill>
                <a:latin typeface="Times"/>
                <a:ea typeface="Times"/>
                <a:cs typeface="Times"/>
                <a:sym typeface="Times"/>
              </a:rPr>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82829"/>
              </a:buClr>
              <a:buSzPts val="1200"/>
              <a:buFont typeface="Arial"/>
              <a:buNone/>
            </a:pPr>
            <a:r>
              <a:rPr lang="en-US" b="0" i="0" dirty="0">
                <a:solidFill>
                  <a:srgbClr val="282829"/>
                </a:solidFill>
                <a:latin typeface="Titillium Web" panose="00000500000000000000" pitchFamily="2" charset="0"/>
                <a:ea typeface="Arial"/>
                <a:cs typeface="Arial"/>
                <a:sym typeface="Arial"/>
              </a:rPr>
              <a:t>AI: reasoning, comprehension, perception, social cognition, geometry, </a:t>
            </a:r>
            <a:endParaRPr dirty="0"/>
          </a:p>
          <a:p>
            <a:pPr marL="0" lvl="0" indent="0" algn="l" rtl="0">
              <a:lnSpc>
                <a:spcPct val="100000"/>
              </a:lnSpc>
              <a:spcBef>
                <a:spcPts val="0"/>
              </a:spcBef>
              <a:spcAft>
                <a:spcPts val="0"/>
              </a:spcAft>
              <a:buClr>
                <a:srgbClr val="282829"/>
              </a:buClr>
              <a:buSzPts val="1200"/>
              <a:buFont typeface="Arial"/>
              <a:buNone/>
            </a:pPr>
            <a:r>
              <a:rPr lang="en-US" b="0" i="0" dirty="0">
                <a:solidFill>
                  <a:srgbClr val="282829"/>
                </a:solidFill>
                <a:latin typeface="Titillium Web" panose="00000500000000000000" pitchFamily="2" charset="0"/>
                <a:ea typeface="Arial"/>
                <a:cs typeface="Arial"/>
                <a:sym typeface="Arial"/>
              </a:rPr>
              <a:t>Linguistics: language (image BC 2000, </a:t>
            </a:r>
            <a:r>
              <a:rPr lang="en-US" b="0" i="0" dirty="0" err="1">
                <a:solidFill>
                  <a:srgbClr val="282829"/>
                </a:solidFill>
                <a:latin typeface="Titillium Web" panose="00000500000000000000" pitchFamily="2" charset="0"/>
                <a:ea typeface="Arial"/>
                <a:cs typeface="Arial"/>
                <a:sym typeface="Arial"/>
              </a:rPr>
              <a:t>etc</a:t>
            </a:r>
            <a:r>
              <a:rPr lang="en-US" b="0" i="0" dirty="0">
                <a:solidFill>
                  <a:srgbClr val="282829"/>
                </a:solidFill>
                <a:latin typeface="Titillium Web" panose="00000500000000000000" pitchFamily="2" charset="0"/>
                <a:ea typeface="Arial"/>
                <a:cs typeface="Arial"/>
                <a:sym typeface="Arial"/>
              </a:rPr>
              <a:t>; no language; but only signed language for communication) (language is artificial and developed by humans, not human’s nature ability)</a:t>
            </a:r>
            <a:endParaRPr dirty="0"/>
          </a:p>
          <a:p>
            <a:pPr marL="0" lvl="0" indent="0" algn="l" rtl="0">
              <a:lnSpc>
                <a:spcPct val="100000"/>
              </a:lnSpc>
              <a:spcBef>
                <a:spcPts val="0"/>
              </a:spcBef>
              <a:spcAft>
                <a:spcPts val="0"/>
              </a:spcAft>
              <a:buClr>
                <a:srgbClr val="282829"/>
              </a:buClr>
              <a:buSzPts val="1200"/>
              <a:buFont typeface="Arial"/>
              <a:buNone/>
            </a:pPr>
            <a:r>
              <a:rPr lang="en-US" b="0" i="0" dirty="0">
                <a:solidFill>
                  <a:srgbClr val="282829"/>
                </a:solidFill>
                <a:latin typeface="Titillium Web" panose="00000500000000000000" pitchFamily="2" charset="0"/>
                <a:ea typeface="Arial"/>
                <a:cs typeface="Arial"/>
                <a:sym typeface="Arial"/>
              </a:rPr>
              <a:t>Humans are social animals. Language is used for social communication. </a:t>
            </a:r>
            <a:endParaRPr dirty="0"/>
          </a:p>
          <a:p>
            <a:pPr marL="0" lvl="0" indent="0" algn="l" rtl="0">
              <a:lnSpc>
                <a:spcPct val="100000"/>
              </a:lnSpc>
              <a:spcBef>
                <a:spcPts val="0"/>
              </a:spcBef>
              <a:spcAft>
                <a:spcPts val="0"/>
              </a:spcAft>
              <a:buClr>
                <a:srgbClr val="282829"/>
              </a:buClr>
              <a:buSzPts val="1200"/>
              <a:buFont typeface="Arial"/>
              <a:buNone/>
            </a:pPr>
            <a:r>
              <a:rPr lang="en-US" b="0" i="0" dirty="0">
                <a:solidFill>
                  <a:srgbClr val="282829"/>
                </a:solidFill>
                <a:latin typeface="Titillium Web" panose="00000500000000000000" pitchFamily="2" charset="0"/>
                <a:ea typeface="Arial"/>
                <a:cs typeface="Arial"/>
                <a:sym typeface="Arial"/>
              </a:rPr>
              <a:t>NLP systems are developed; how do we interact with them?</a:t>
            </a:r>
            <a:endParaRPr dirty="0"/>
          </a:p>
          <a:p>
            <a:pPr marL="0" lvl="0" indent="0" algn="l" rtl="0">
              <a:lnSpc>
                <a:spcPct val="100000"/>
              </a:lnSpc>
              <a:spcBef>
                <a:spcPts val="0"/>
              </a:spcBef>
              <a:spcAft>
                <a:spcPts val="0"/>
              </a:spcAft>
              <a:buClr>
                <a:schemeClr val="dk1"/>
              </a:buClr>
              <a:buSzPts val="1200"/>
              <a:buFont typeface="Calibri"/>
              <a:buNone/>
            </a:pPr>
            <a:endParaRPr b="0" i="0" dirty="0">
              <a:solidFill>
                <a:srgbClr val="282829"/>
              </a:solidFill>
              <a:latin typeface="Titillium Web" panose="00000500000000000000" pitchFamily="2" charset="0"/>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b="0" i="0" dirty="0">
              <a:solidFill>
                <a:srgbClr val="282829"/>
              </a:solidFill>
              <a:latin typeface="Titillium Web" panose="00000500000000000000" pitchFamily="2" charset="0"/>
              <a:ea typeface="Arial"/>
              <a:cs typeface="Arial"/>
              <a:sym typeface="Arial"/>
            </a:endParaRPr>
          </a:p>
          <a:p>
            <a:pPr marL="0" lvl="0" indent="0" algn="l" rtl="0">
              <a:lnSpc>
                <a:spcPct val="100000"/>
              </a:lnSpc>
              <a:spcBef>
                <a:spcPts val="0"/>
              </a:spcBef>
              <a:spcAft>
                <a:spcPts val="0"/>
              </a:spcAft>
              <a:buClr>
                <a:srgbClr val="282829"/>
              </a:buClr>
              <a:buSzPts val="1200"/>
              <a:buFont typeface="Arial"/>
              <a:buNone/>
            </a:pPr>
            <a:r>
              <a:rPr lang="en-US" b="0" i="0" dirty="0">
                <a:solidFill>
                  <a:srgbClr val="282829"/>
                </a:solidFill>
                <a:latin typeface="Titillium Web" panose="00000500000000000000" pitchFamily="2" charset="0"/>
                <a:ea typeface="Arial"/>
                <a:cs typeface="Arial"/>
                <a:sym typeface="Arial"/>
              </a:rPr>
              <a:t>think of sociolinguistics, historical linguistics, psycholinguistics, and neurolinguistics.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Humans fluently integrate all of these in producing/understanding language</a:t>
            </a:r>
            <a:endParaRPr/>
          </a:p>
          <a:p>
            <a:pPr marL="0" lvl="0" indent="0" algn="l" rtl="0">
              <a:lnSpc>
                <a:spcPct val="100000"/>
              </a:lnSpc>
              <a:spcBef>
                <a:spcPts val="0"/>
              </a:spcBef>
              <a:spcAft>
                <a:spcPts val="0"/>
              </a:spcAft>
              <a:buSzPts val="1400"/>
              <a:buNone/>
            </a:pPr>
            <a:r>
              <a:rPr lang="en-US"/>
              <a:t>Phonology: rules of speech sounds; how phonemes are used</a:t>
            </a:r>
            <a:endParaRPr/>
          </a:p>
          <a:p>
            <a:pPr marL="0" lvl="0" indent="0" algn="l" rtl="0">
              <a:lnSpc>
                <a:spcPct val="100000"/>
              </a:lnSpc>
              <a:spcBef>
                <a:spcPts val="0"/>
              </a:spcBef>
              <a:spcAft>
                <a:spcPts val="0"/>
              </a:spcAft>
              <a:buSzPts val="1400"/>
              <a:buNone/>
            </a:pPr>
            <a:r>
              <a:rPr lang="en-US"/>
              <a:t>Morphology: rules of word structure, how words/mo</a:t>
            </a:r>
            <a:endParaRPr/>
          </a:p>
          <a:p>
            <a:pPr marL="0" lvl="0" indent="0" algn="l" rtl="0">
              <a:lnSpc>
                <a:spcPct val="100000"/>
              </a:lnSpc>
              <a:spcBef>
                <a:spcPts val="0"/>
              </a:spcBef>
              <a:spcAft>
                <a:spcPts val="0"/>
              </a:spcAft>
              <a:buSzPts val="1400"/>
              <a:buNone/>
            </a:pPr>
            <a:r>
              <a:rPr lang="en-US"/>
              <a:t>Synatx: rules of sentence structures</a:t>
            </a:r>
            <a:endParaRPr/>
          </a:p>
          <a:p>
            <a:pPr marL="0" lvl="0" indent="0" algn="l" rtl="0">
              <a:lnSpc>
                <a:spcPct val="100000"/>
              </a:lnSpc>
              <a:spcBef>
                <a:spcPts val="0"/>
              </a:spcBef>
              <a:spcAft>
                <a:spcPts val="0"/>
              </a:spcAft>
              <a:buSzPts val="1400"/>
              <a:buNone/>
            </a:pPr>
            <a:r>
              <a:rPr lang="en-US"/>
              <a:t>Semantics: rules related to meaning of language</a:t>
            </a:r>
            <a:endParaRPr/>
          </a:p>
          <a:p>
            <a:pPr marL="0" lvl="0" indent="0" algn="l" rtl="0">
              <a:lnSpc>
                <a:spcPct val="100000"/>
              </a:lnSpc>
              <a:spcBef>
                <a:spcPts val="0"/>
              </a:spcBef>
              <a:spcAft>
                <a:spcPts val="0"/>
              </a:spcAft>
              <a:buSzPts val="1400"/>
              <a:buNone/>
            </a:pPr>
            <a:r>
              <a:rPr lang="en-US"/>
              <a:t>Prgramaitics: rules that occur within social situations.</a:t>
            </a:r>
            <a:endParaRPr/>
          </a:p>
          <a:p>
            <a:pPr marL="0" lvl="0" indent="0" algn="l" rtl="0">
              <a:lnSpc>
                <a:spcPct val="100000"/>
              </a:lnSpc>
              <a:spcBef>
                <a:spcPts val="0"/>
              </a:spcBef>
              <a:spcAft>
                <a:spcPts val="0"/>
              </a:spcAft>
              <a:buSzPts val="1400"/>
              <a:buNone/>
            </a:pPr>
            <a:r>
              <a:rPr lang="en-US" b="1" i="0">
                <a:solidFill>
                  <a:srgbClr val="202124"/>
                </a:solidFill>
                <a:latin typeface="Roboto"/>
                <a:ea typeface="Roboto"/>
                <a:cs typeface="Roboto"/>
                <a:sym typeface="Roboto"/>
              </a:rPr>
              <a:t>Phonetics is the study of the production and perception of speech sounds, and phonology concerns the study of more complex and abstract sound patterns and structures</a:t>
            </a:r>
            <a:r>
              <a:rPr lang="en-US" b="0" i="0">
                <a:solidFill>
                  <a:srgbClr val="202124"/>
                </a:solidFill>
                <a:latin typeface="Roboto"/>
                <a:ea typeface="Roboto"/>
                <a:cs typeface="Roboto"/>
                <a:sym typeface="Roboto"/>
              </a:rPr>
              <a:t> (syllables, intonation, etc.).</a:t>
            </a:r>
            <a:endParaRPr/>
          </a:p>
        </p:txBody>
      </p:sp>
    </p:spTree>
    <p:extLst>
      <p:ext uri="{BB962C8B-B14F-4D97-AF65-F5344CB8AC3E}">
        <p14:creationId xmlns:p14="http://schemas.microsoft.com/office/powerpoint/2010/main" val="3521523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232629"/>
                </a:solidFill>
                <a:latin typeface="Titillium Web" panose="00000500000000000000" pitchFamily="2" charset="0"/>
                <a:ea typeface="Arial"/>
                <a:cs typeface="Arial"/>
                <a:sym typeface="Arial"/>
              </a:rPr>
              <a:t>Many jokes hinge on this idea: make a statement that the audience will naturally and logically interpret one way, and then indicate that you meant the words in a different way, that is perfectly valid grammatically, but unlikely or unexpected.</a:t>
            </a:r>
            <a:endParaRPr dirty="0"/>
          </a:p>
          <a:p>
            <a:pPr marL="0" marR="0" lvl="0" indent="0" algn="l" rtl="0">
              <a:lnSpc>
                <a:spcPct val="100000"/>
              </a:lnSpc>
              <a:spcBef>
                <a:spcPts val="0"/>
              </a:spcBef>
              <a:spcAft>
                <a:spcPts val="0"/>
              </a:spcAft>
              <a:buClr>
                <a:srgbClr val="232629"/>
              </a:buClr>
              <a:buSzPts val="1200"/>
              <a:buFont typeface="Arial"/>
              <a:buNone/>
            </a:pPr>
            <a:br>
              <a:rPr lang="en-US" b="0" i="0" dirty="0">
                <a:solidFill>
                  <a:srgbClr val="232629"/>
                </a:solidFill>
                <a:latin typeface="Titillium Web" panose="00000500000000000000" pitchFamily="2" charset="0"/>
                <a:ea typeface="Arial"/>
                <a:cs typeface="Arial"/>
                <a:sym typeface="Arial"/>
              </a:rPr>
            </a:br>
            <a:r>
              <a:rPr lang="en-US" b="0" i="0" dirty="0">
                <a:solidFill>
                  <a:srgbClr val="232629"/>
                </a:solidFill>
                <a:latin typeface="Titillium Web" panose="00000500000000000000" pitchFamily="2" charset="0"/>
                <a:ea typeface="Arial"/>
                <a:cs typeface="Arial"/>
                <a:sym typeface="Arial"/>
              </a:rPr>
              <a:t>Put another (stiffer) way, all humor hinges on confusion of meta-levels</a:t>
            </a:r>
            <a:endParaRPr b="0" i="0" dirty="0">
              <a:solidFill>
                <a:srgbClr val="232629"/>
              </a:solidFill>
              <a:latin typeface="Titillium Web" panose="00000500000000000000" pitchFamily="2" charset="0"/>
              <a:ea typeface="Arial"/>
              <a:cs typeface="Arial"/>
              <a:sym typeface="Arial"/>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Noun / verbs /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333333"/>
                </a:solidFill>
                <a:latin typeface="Georgia"/>
                <a:ea typeface="Georgia"/>
                <a:cs typeface="Georgia"/>
                <a:sym typeface="Georgia"/>
              </a:rPr>
              <a:t> The sentence is grammatically correct and semantically ambiguous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 name="Google Shape;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Order words by frequency. What is the frequency of  nth  ranked word?</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Regardless of how large our corpus is, there will be a lot of infrequent (and zero-frequency!) words ▪ </a:t>
            </a:r>
            <a:endParaRPr/>
          </a:p>
          <a:p>
            <a:pPr marL="0" lvl="0" indent="0" algn="l" rtl="0">
              <a:lnSpc>
                <a:spcPct val="100000"/>
              </a:lnSpc>
              <a:spcBef>
                <a:spcPts val="0"/>
              </a:spcBef>
              <a:spcAft>
                <a:spcPts val="0"/>
              </a:spcAft>
              <a:buSzPts val="1400"/>
              <a:buNone/>
            </a:pPr>
            <a:r>
              <a:rPr lang="en-US"/>
              <a:t>This means we need to find clever ways to estimate probabilities for things we have rarely or never seen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949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5596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7bb8f389b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27bb8f389b3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Noun / verbs /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1A1A1A"/>
                </a:solidFill>
                <a:latin typeface="Times New Roman"/>
                <a:ea typeface="Times New Roman"/>
                <a:cs typeface="Times New Roman"/>
                <a:sym typeface="Times New Roman"/>
              </a:rPr>
              <a:t>“Implicature” denotes either (</a:t>
            </a:r>
            <a:r>
              <a:rPr lang="en-US" b="0" i="0" dirty="0" err="1">
                <a:solidFill>
                  <a:srgbClr val="1A1A1A"/>
                </a:solidFill>
                <a:latin typeface="Times New Roman"/>
                <a:ea typeface="Times New Roman"/>
                <a:cs typeface="Times New Roman"/>
                <a:sym typeface="Times New Roman"/>
              </a:rPr>
              <a:t>i</a:t>
            </a:r>
            <a:r>
              <a:rPr lang="en-US" b="0" i="0" dirty="0">
                <a:solidFill>
                  <a:srgbClr val="1A1A1A"/>
                </a:solidFill>
                <a:latin typeface="Times New Roman"/>
                <a:ea typeface="Times New Roman"/>
                <a:cs typeface="Times New Roman"/>
                <a:sym typeface="Times New Roman"/>
              </a:rPr>
              <a:t>) the act of meaning or implying one thing by saying something else, or (ii) the object of that act.</a:t>
            </a:r>
            <a:endParaRPr dirty="0"/>
          </a:p>
          <a:p>
            <a:pPr marL="0" lvl="0" indent="0" algn="l" rtl="0">
              <a:lnSpc>
                <a:spcPct val="100000"/>
              </a:lnSpc>
              <a:spcBef>
                <a:spcPts val="0"/>
              </a:spcBef>
              <a:spcAft>
                <a:spcPts val="0"/>
              </a:spcAft>
              <a:buSzPts val="1400"/>
              <a:buNone/>
            </a:pPr>
            <a:r>
              <a:rPr lang="en-US" b="0" i="0" dirty="0">
                <a:solidFill>
                  <a:srgbClr val="1A1A1A"/>
                </a:solidFill>
                <a:latin typeface="Times New Roman"/>
                <a:ea typeface="Times New Roman"/>
                <a:cs typeface="Times New Roman"/>
                <a:sym typeface="Times New Roman"/>
              </a:rPr>
              <a:t>If this was a typical exchange, Barb </a:t>
            </a:r>
            <a:r>
              <a:rPr lang="en-US" b="0" i="1" dirty="0">
                <a:solidFill>
                  <a:srgbClr val="1A1A1A"/>
                </a:solidFill>
                <a:latin typeface="Times New Roman"/>
                <a:ea typeface="Times New Roman"/>
                <a:cs typeface="Times New Roman"/>
                <a:sym typeface="Times New Roman"/>
              </a:rPr>
              <a:t>meant</a:t>
            </a:r>
            <a:r>
              <a:rPr lang="en-US" b="0" i="0" dirty="0">
                <a:solidFill>
                  <a:srgbClr val="1A1A1A"/>
                </a:solidFill>
                <a:latin typeface="Times New Roman"/>
                <a:ea typeface="Times New Roman"/>
                <a:cs typeface="Times New Roman"/>
                <a:sym typeface="Times New Roman"/>
              </a:rPr>
              <a:t> that </a:t>
            </a:r>
            <a:r>
              <a:rPr lang="en-US" b="1" i="0" dirty="0">
                <a:solidFill>
                  <a:srgbClr val="1A1A1A"/>
                </a:solidFill>
                <a:latin typeface="Times New Roman"/>
                <a:ea typeface="Times New Roman"/>
                <a:cs typeface="Times New Roman"/>
                <a:sym typeface="Times New Roman"/>
              </a:rPr>
              <a:t>she is not going to Paul’s party by </a:t>
            </a:r>
            <a:r>
              <a:rPr lang="en-US" b="1" i="1" dirty="0">
                <a:solidFill>
                  <a:srgbClr val="1A1A1A"/>
                </a:solidFill>
                <a:latin typeface="Times New Roman"/>
                <a:ea typeface="Times New Roman"/>
                <a:cs typeface="Times New Roman"/>
                <a:sym typeface="Times New Roman"/>
              </a:rPr>
              <a:t>saying</a:t>
            </a:r>
            <a:r>
              <a:rPr lang="en-US" b="1" i="0" dirty="0">
                <a:solidFill>
                  <a:srgbClr val="1A1A1A"/>
                </a:solidFill>
                <a:latin typeface="Times New Roman"/>
                <a:ea typeface="Times New Roman"/>
                <a:cs typeface="Times New Roman"/>
                <a:sym typeface="Times New Roman"/>
              </a:rPr>
              <a:t> that she has to work</a:t>
            </a:r>
            <a:r>
              <a:rPr lang="en-US" b="0" i="0" dirty="0">
                <a:solidFill>
                  <a:srgbClr val="1A1A1A"/>
                </a:solidFill>
                <a:latin typeface="Times New Roman"/>
                <a:ea typeface="Times New Roman"/>
                <a:cs typeface="Times New Roman"/>
                <a:sym typeface="Times New Roman"/>
              </a:rPr>
              <a:t>. She did not say that s</a:t>
            </a:r>
            <a:r>
              <a:rPr lang="en-US" b="1" i="0" dirty="0">
                <a:solidFill>
                  <a:srgbClr val="1A1A1A"/>
                </a:solidFill>
                <a:latin typeface="Times New Roman"/>
                <a:ea typeface="Times New Roman"/>
                <a:cs typeface="Times New Roman"/>
                <a:sym typeface="Times New Roman"/>
              </a:rPr>
              <a:t>he is not going to Paul’s party, </a:t>
            </a:r>
            <a:r>
              <a:rPr lang="en-US" b="0" i="0" dirty="0">
                <a:solidFill>
                  <a:srgbClr val="1A1A1A"/>
                </a:solidFill>
                <a:latin typeface="Times New Roman"/>
                <a:ea typeface="Times New Roman"/>
                <a:cs typeface="Times New Roman"/>
                <a:sym typeface="Times New Roman"/>
              </a:rPr>
              <a:t>and </a:t>
            </a:r>
            <a:r>
              <a:rPr lang="en-US" b="1" i="0" dirty="0">
                <a:solidFill>
                  <a:srgbClr val="1A1A1A"/>
                </a:solidFill>
                <a:latin typeface="Times New Roman"/>
                <a:ea typeface="Times New Roman"/>
                <a:cs typeface="Times New Roman"/>
                <a:sym typeface="Times New Roman"/>
              </a:rPr>
              <a:t>the sentence she uttered does not mean that. </a:t>
            </a:r>
            <a:endParaRPr dirty="0"/>
          </a:p>
          <a:p>
            <a:pPr marL="0" lvl="0" indent="0" algn="l" rtl="0">
              <a:lnSpc>
                <a:spcPct val="100000"/>
              </a:lnSpc>
              <a:spcBef>
                <a:spcPts val="0"/>
              </a:spcBef>
              <a:spcAft>
                <a:spcPts val="0"/>
              </a:spcAft>
              <a:buSzPts val="1400"/>
              <a:buNone/>
            </a:pPr>
            <a:endParaRPr b="0" i="0" dirty="0">
              <a:solidFill>
                <a:srgbClr val="202122"/>
              </a:solidFill>
              <a:latin typeface="Titillium Web" panose="00000500000000000000" pitchFamily="2" charset="0"/>
              <a:ea typeface="Arial"/>
              <a:cs typeface="Arial"/>
              <a:sym typeface="Arial"/>
            </a:endParaRPr>
          </a:p>
          <a:p>
            <a:pPr marL="0" lvl="0" indent="0" algn="l" rtl="0">
              <a:lnSpc>
                <a:spcPct val="100000"/>
              </a:lnSpc>
              <a:spcBef>
                <a:spcPts val="0"/>
              </a:spcBef>
              <a:spcAft>
                <a:spcPts val="0"/>
              </a:spcAft>
              <a:buSzPts val="1400"/>
              <a:buNone/>
            </a:pPr>
            <a:r>
              <a:rPr lang="en-US" b="0" i="0" dirty="0">
                <a:solidFill>
                  <a:srgbClr val="202122"/>
                </a:solidFill>
                <a:latin typeface="Titillium Web" panose="00000500000000000000" pitchFamily="2" charset="0"/>
                <a:ea typeface="Arial"/>
                <a:cs typeface="Arial"/>
                <a:sym typeface="Arial"/>
              </a:rPr>
              <a:t>s it expresses the speaker's </a:t>
            </a:r>
            <a:r>
              <a:rPr lang="en-US" b="1" i="0" dirty="0">
                <a:solidFill>
                  <a:srgbClr val="202122"/>
                </a:solidFill>
                <a:latin typeface="Titillium Web" panose="00000500000000000000" pitchFamily="2" charset="0"/>
                <a:ea typeface="Arial"/>
                <a:cs typeface="Arial"/>
                <a:sym typeface="Arial"/>
              </a:rPr>
              <a:t>desire to acquire </a:t>
            </a:r>
            <a:r>
              <a:rPr lang="en-US" b="0" i="0" dirty="0">
                <a:solidFill>
                  <a:srgbClr val="202122"/>
                </a:solidFill>
                <a:latin typeface="Titillium Web" panose="00000500000000000000" pitchFamily="2" charset="0"/>
                <a:ea typeface="Arial"/>
                <a:cs typeface="Arial"/>
                <a:sym typeface="Arial"/>
              </a:rPr>
              <a:t>the kimchi, as well as presenting a </a:t>
            </a:r>
            <a:r>
              <a:rPr lang="en-US" b="1" i="0" dirty="0">
                <a:solidFill>
                  <a:srgbClr val="202122"/>
                </a:solidFill>
                <a:latin typeface="Titillium Web" panose="00000500000000000000" pitchFamily="2" charset="0"/>
                <a:ea typeface="Arial"/>
                <a:cs typeface="Arial"/>
                <a:sym typeface="Arial"/>
              </a:rPr>
              <a:t>request</a:t>
            </a:r>
            <a:r>
              <a:rPr lang="en-US" b="0" i="0" dirty="0">
                <a:solidFill>
                  <a:srgbClr val="202122"/>
                </a:solidFill>
                <a:latin typeface="Titillium Web" panose="00000500000000000000" pitchFamily="2" charset="0"/>
                <a:ea typeface="Arial"/>
                <a:cs typeface="Arial"/>
                <a:sym typeface="Arial"/>
              </a:rPr>
              <a:t> that someone pass the kimchi to them. According to </a:t>
            </a:r>
            <a:r>
              <a:rPr lang="en-US" b="0" i="0" u="sng" strike="noStrike" dirty="0">
                <a:solidFill>
                  <a:srgbClr val="0645AD"/>
                </a:solidFill>
                <a:latin typeface="Titillium Web" panose="00000500000000000000" pitchFamily="2" charset="0"/>
                <a:ea typeface="Arial"/>
                <a:cs typeface="Arial"/>
                <a:sym typeface="Arial"/>
                <a:hlinkClick r:id="rId3">
                  <a:extLst>
                    <a:ext uri="{A12FA001-AC4F-418D-AE19-62706E023703}">
                      <ahyp:hlinkClr xmlns:ahyp="http://schemas.microsoft.com/office/drawing/2018/hyperlinkcolor" val="tx"/>
                    </a:ext>
                  </a:extLst>
                </a:hlinkClick>
              </a:rPr>
              <a:t>Kent Bach</a:t>
            </a:r>
            <a:r>
              <a:rPr lang="en-US" b="0" i="0" dirty="0">
                <a:solidFill>
                  <a:srgbClr val="202122"/>
                </a:solidFill>
                <a:latin typeface="Titillium Web" panose="00000500000000000000" pitchFamily="2" charset="0"/>
                <a:ea typeface="Arial"/>
                <a:cs typeface="Arial"/>
                <a:sym typeface="Arial"/>
              </a:rPr>
              <a:t>, "almost any speech act is really the performance of several acts at once, distinguished by different aspects of the speaker's intention: there is the act of saying something, what one does in saying it, such as requesting or promising, and how one is trying to affect one's audience</a:t>
            </a:r>
            <a:endParaRPr dirty="0"/>
          </a:p>
          <a:p>
            <a:pPr marL="0" lvl="0" indent="0" algn="l" rtl="0">
              <a:lnSpc>
                <a:spcPct val="100000"/>
              </a:lnSpc>
              <a:spcBef>
                <a:spcPts val="0"/>
              </a:spcBef>
              <a:spcAft>
                <a:spcPts val="0"/>
              </a:spcAft>
              <a:buClr>
                <a:srgbClr val="202122"/>
              </a:buClr>
              <a:buSzPts val="1200"/>
              <a:buFont typeface="Calibri"/>
              <a:buAutoNum type="arabicPeriod"/>
            </a:pPr>
            <a:r>
              <a:rPr lang="en-US" b="0" i="0" dirty="0">
                <a:solidFill>
                  <a:srgbClr val="202122"/>
                </a:solidFill>
                <a:latin typeface="Titillium Web" panose="00000500000000000000" pitchFamily="2" charset="0"/>
                <a:ea typeface="Arial"/>
                <a:cs typeface="Arial"/>
                <a:sym typeface="Arial"/>
              </a:rPr>
              <a:t>labelling</a:t>
            </a:r>
            <a:endParaRPr dirty="0"/>
          </a:p>
          <a:p>
            <a:pPr marL="0" lvl="0" indent="0" algn="l" rtl="0">
              <a:lnSpc>
                <a:spcPct val="100000"/>
              </a:lnSpc>
              <a:spcBef>
                <a:spcPts val="0"/>
              </a:spcBef>
              <a:spcAft>
                <a:spcPts val="0"/>
              </a:spcAft>
              <a:buClr>
                <a:srgbClr val="202122"/>
              </a:buClr>
              <a:buSzPts val="1200"/>
              <a:buFont typeface="Calibri"/>
              <a:buAutoNum type="arabicPeriod"/>
            </a:pPr>
            <a:r>
              <a:rPr lang="en-US" b="0" i="0" dirty="0">
                <a:solidFill>
                  <a:srgbClr val="202122"/>
                </a:solidFill>
                <a:latin typeface="Titillium Web" panose="00000500000000000000" pitchFamily="2" charset="0"/>
                <a:ea typeface="Arial"/>
                <a:cs typeface="Arial"/>
                <a:sym typeface="Arial"/>
              </a:rPr>
              <a:t>repeating</a:t>
            </a:r>
            <a:endParaRPr dirty="0"/>
          </a:p>
          <a:p>
            <a:pPr marL="0" lvl="0" indent="0" algn="l" rtl="0">
              <a:lnSpc>
                <a:spcPct val="100000"/>
              </a:lnSpc>
              <a:spcBef>
                <a:spcPts val="0"/>
              </a:spcBef>
              <a:spcAft>
                <a:spcPts val="0"/>
              </a:spcAft>
              <a:buClr>
                <a:srgbClr val="202122"/>
              </a:buClr>
              <a:buSzPts val="1200"/>
              <a:buFont typeface="Calibri"/>
              <a:buAutoNum type="arabicPeriod"/>
            </a:pPr>
            <a:r>
              <a:rPr lang="en-US" b="0" i="0" dirty="0">
                <a:solidFill>
                  <a:srgbClr val="202122"/>
                </a:solidFill>
                <a:latin typeface="Titillium Web" panose="00000500000000000000" pitchFamily="2" charset="0"/>
                <a:ea typeface="Arial"/>
                <a:cs typeface="Arial"/>
                <a:sym typeface="Arial"/>
              </a:rPr>
              <a:t>answering</a:t>
            </a:r>
            <a:endParaRPr dirty="0"/>
          </a:p>
          <a:p>
            <a:pPr marL="0" lvl="0" indent="0" algn="l" rtl="0">
              <a:lnSpc>
                <a:spcPct val="100000"/>
              </a:lnSpc>
              <a:spcBef>
                <a:spcPts val="0"/>
              </a:spcBef>
              <a:spcAft>
                <a:spcPts val="0"/>
              </a:spcAft>
              <a:buClr>
                <a:srgbClr val="202122"/>
              </a:buClr>
              <a:buSzPts val="1200"/>
              <a:buFont typeface="Calibri"/>
              <a:buAutoNum type="arabicPeriod"/>
            </a:pPr>
            <a:r>
              <a:rPr lang="en-US" b="0" i="0" dirty="0">
                <a:solidFill>
                  <a:srgbClr val="202122"/>
                </a:solidFill>
                <a:latin typeface="Titillium Web" panose="00000500000000000000" pitchFamily="2" charset="0"/>
                <a:ea typeface="Arial"/>
                <a:cs typeface="Arial"/>
                <a:sym typeface="Arial"/>
              </a:rPr>
              <a:t>requesting (action)</a:t>
            </a:r>
            <a:endParaRPr dirty="0"/>
          </a:p>
          <a:p>
            <a:pPr marL="0" lvl="0" indent="0" algn="l" rtl="0">
              <a:lnSpc>
                <a:spcPct val="100000"/>
              </a:lnSpc>
              <a:spcBef>
                <a:spcPts val="0"/>
              </a:spcBef>
              <a:spcAft>
                <a:spcPts val="0"/>
              </a:spcAft>
              <a:buClr>
                <a:srgbClr val="202122"/>
              </a:buClr>
              <a:buSzPts val="1200"/>
              <a:buFont typeface="Calibri"/>
              <a:buAutoNum type="arabicPeriod"/>
            </a:pPr>
            <a:r>
              <a:rPr lang="en-US" b="0" i="0" dirty="0">
                <a:solidFill>
                  <a:srgbClr val="202122"/>
                </a:solidFill>
                <a:latin typeface="Titillium Web" panose="00000500000000000000" pitchFamily="2" charset="0"/>
                <a:ea typeface="Arial"/>
                <a:cs typeface="Arial"/>
                <a:sym typeface="Arial"/>
              </a:rPr>
              <a:t>requesting (answer)</a:t>
            </a:r>
            <a:endParaRPr dirty="0"/>
          </a:p>
          <a:p>
            <a:pPr marL="0" lvl="0" indent="0" algn="l" rtl="0">
              <a:lnSpc>
                <a:spcPct val="100000"/>
              </a:lnSpc>
              <a:spcBef>
                <a:spcPts val="0"/>
              </a:spcBef>
              <a:spcAft>
                <a:spcPts val="0"/>
              </a:spcAft>
              <a:buClr>
                <a:srgbClr val="202122"/>
              </a:buClr>
              <a:buSzPts val="1200"/>
              <a:buFont typeface="Calibri"/>
              <a:buAutoNum type="arabicPeriod"/>
            </a:pPr>
            <a:r>
              <a:rPr lang="en-US" b="0" i="0" dirty="0">
                <a:solidFill>
                  <a:srgbClr val="202122"/>
                </a:solidFill>
                <a:latin typeface="Titillium Web" panose="00000500000000000000" pitchFamily="2" charset="0"/>
                <a:ea typeface="Arial"/>
                <a:cs typeface="Arial"/>
                <a:sym typeface="Arial"/>
              </a:rPr>
              <a:t>calling</a:t>
            </a:r>
            <a:endParaRPr dirty="0"/>
          </a:p>
          <a:p>
            <a:pPr marL="0" lvl="0" indent="0" algn="l" rtl="0">
              <a:lnSpc>
                <a:spcPct val="100000"/>
              </a:lnSpc>
              <a:spcBef>
                <a:spcPts val="0"/>
              </a:spcBef>
              <a:spcAft>
                <a:spcPts val="0"/>
              </a:spcAft>
              <a:buClr>
                <a:srgbClr val="202122"/>
              </a:buClr>
              <a:buSzPts val="1200"/>
              <a:buFont typeface="Calibri"/>
              <a:buAutoNum type="arabicPeriod"/>
            </a:pPr>
            <a:r>
              <a:rPr lang="en-US" b="0" i="0" dirty="0">
                <a:solidFill>
                  <a:srgbClr val="202122"/>
                </a:solidFill>
                <a:latin typeface="Titillium Web" panose="00000500000000000000" pitchFamily="2" charset="0"/>
                <a:ea typeface="Arial"/>
                <a:cs typeface="Arial"/>
                <a:sym typeface="Arial"/>
              </a:rPr>
              <a:t>greeting</a:t>
            </a:r>
            <a:endParaRPr dirty="0"/>
          </a:p>
          <a:p>
            <a:pPr marL="0" lvl="0" indent="0" algn="l" rtl="0">
              <a:lnSpc>
                <a:spcPct val="100000"/>
              </a:lnSpc>
              <a:spcBef>
                <a:spcPts val="0"/>
              </a:spcBef>
              <a:spcAft>
                <a:spcPts val="0"/>
              </a:spcAft>
              <a:buClr>
                <a:srgbClr val="202122"/>
              </a:buClr>
              <a:buSzPts val="1200"/>
              <a:buFont typeface="Calibri"/>
              <a:buAutoNum type="arabicPeriod"/>
            </a:pPr>
            <a:r>
              <a:rPr lang="en-US" b="0" i="0" dirty="0">
                <a:solidFill>
                  <a:srgbClr val="202122"/>
                </a:solidFill>
                <a:latin typeface="Titillium Web" panose="00000500000000000000" pitchFamily="2" charset="0"/>
                <a:ea typeface="Arial"/>
                <a:cs typeface="Arial"/>
                <a:sym typeface="Arial"/>
              </a:rPr>
              <a:t>protesting</a:t>
            </a:r>
            <a:endParaRPr dirty="0"/>
          </a:p>
          <a:p>
            <a:pPr marL="0" lvl="0" indent="0" algn="l" rtl="0">
              <a:lnSpc>
                <a:spcPct val="100000"/>
              </a:lnSpc>
              <a:spcBef>
                <a:spcPts val="0"/>
              </a:spcBef>
              <a:spcAft>
                <a:spcPts val="0"/>
              </a:spcAft>
              <a:buClr>
                <a:srgbClr val="202122"/>
              </a:buClr>
              <a:buSzPts val="1200"/>
              <a:buFont typeface="Calibri"/>
              <a:buAutoNum type="arabicPeriod"/>
            </a:pPr>
            <a:r>
              <a:rPr lang="en-US" b="0" i="0" dirty="0">
                <a:solidFill>
                  <a:srgbClr val="202122"/>
                </a:solidFill>
                <a:latin typeface="Titillium Web" panose="00000500000000000000" pitchFamily="2" charset="0"/>
                <a:ea typeface="Arial"/>
                <a:cs typeface="Arial"/>
                <a:sym typeface="Arial"/>
              </a:rPr>
              <a:t>practicing</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 name="Google Shape;8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a:extLst>
            <a:ext uri="{FF2B5EF4-FFF2-40B4-BE49-F238E27FC236}">
              <a16:creationId xmlns:a16="http://schemas.microsoft.com/office/drawing/2014/main" id="{0C53FF2B-CA0E-38BD-FECB-11F8E035A6B0}"/>
            </a:ext>
          </a:extLst>
        </p:cNvPr>
        <p:cNvGrpSpPr/>
        <p:nvPr/>
      </p:nvGrpSpPr>
      <p:grpSpPr>
        <a:xfrm>
          <a:off x="0" y="0"/>
          <a:ext cx="0" cy="0"/>
          <a:chOff x="0" y="0"/>
          <a:chExt cx="0" cy="0"/>
        </a:xfrm>
      </p:grpSpPr>
      <p:sp>
        <p:nvSpPr>
          <p:cNvPr id="867" name="Google Shape;867;p91:notes">
            <a:extLst>
              <a:ext uri="{FF2B5EF4-FFF2-40B4-BE49-F238E27FC236}">
                <a16:creationId xmlns:a16="http://schemas.microsoft.com/office/drawing/2014/main" id="{90856C16-3D65-D4F8-19C7-878C70F56BD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8" name="Google Shape;868;p91:notes">
            <a:extLst>
              <a:ext uri="{FF2B5EF4-FFF2-40B4-BE49-F238E27FC236}">
                <a16:creationId xmlns:a16="http://schemas.microsoft.com/office/drawing/2014/main" id="{F5E45638-0DA4-4E38-0349-84F53F78B7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8622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Processing is such a vague term: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0119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 name="Google Shape;53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Processing is such a vague term: </a:t>
            </a:r>
            <a:endParaRPr/>
          </a:p>
        </p:txBody>
      </p:sp>
    </p:spTree>
    <p:extLst>
      <p:ext uri="{BB962C8B-B14F-4D97-AF65-F5344CB8AC3E}">
        <p14:creationId xmlns:p14="http://schemas.microsoft.com/office/powerpoint/2010/main" val="23940622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05350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5189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7015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5" name="Google Shape;59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6" name="Google Shape;616;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3" name="Google Shape;62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 name="Google Shape;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1261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9" name="Google Shape;63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9" name="Google Shape;64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1" name="Google Shape;66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779082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0" name="Google Shape;680;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1" name="Google Shape;69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0" name="Google Shape;71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8" name="Google Shape;55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9666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 name="Google Shape;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13516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436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84564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94984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84761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23243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74" name="Google Shape;77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785" name="Google Shape;785;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9" name="Google Shape;83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6" name="Google Shape;71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15774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5531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2" name="Google Shape;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73839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89952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68713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68005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75484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01297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21938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8" name="Google Shape;868;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4"/>
        <p:cNvGrpSpPr/>
        <p:nvPr/>
      </p:nvGrpSpPr>
      <p:grpSpPr>
        <a:xfrm>
          <a:off x="0" y="0"/>
          <a:ext cx="0" cy="0"/>
          <a:chOff x="0" y="0"/>
          <a:chExt cx="0" cy="0"/>
        </a:xfrm>
      </p:grpSpPr>
      <p:sp>
        <p:nvSpPr>
          <p:cNvPr id="15" name="Google Shape;15;p50"/>
          <p:cNvSpPr txBox="1">
            <a:spLocks noGrp="1"/>
          </p:cNvSpPr>
          <p:nvPr>
            <p:ph type="ctrTitle"/>
          </p:nvPr>
        </p:nvSpPr>
        <p:spPr>
          <a:xfrm>
            <a:off x="914400" y="787400"/>
            <a:ext cx="10668000" cy="11430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400"/>
              <a:buNone/>
              <a:defRPr>
                <a:solidFill>
                  <a:srgbClr val="7A0019"/>
                </a:solidFill>
                <a:latin typeface="Titillium Web" panose="00000500000000000000" pitchFamily="2" charset="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16" name="Google Shape;16;p50"/>
          <p:cNvSpPr txBox="1">
            <a:spLocks noGrp="1"/>
          </p:cNvSpPr>
          <p:nvPr>
            <p:ph type="body" idx="1"/>
          </p:nvPr>
        </p:nvSpPr>
        <p:spPr>
          <a:xfrm>
            <a:off x="914400" y="2921000"/>
            <a:ext cx="10668000" cy="6096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480"/>
              </a:spcBef>
              <a:spcAft>
                <a:spcPts val="0"/>
              </a:spcAft>
              <a:buSzPts val="2400"/>
              <a:buNone/>
              <a:defRPr sz="2400">
                <a:solidFill>
                  <a:srgbClr val="595959"/>
                </a:solidFill>
                <a:latin typeface="Titillium Web" panose="00000500000000000000" pitchFamily="2" charset="0"/>
              </a:defRPr>
            </a:lvl1pPr>
            <a:lvl2pPr marL="914400" lvl="1" indent="-228600" algn="l">
              <a:lnSpc>
                <a:spcPct val="100000"/>
              </a:lnSpc>
              <a:spcBef>
                <a:spcPts val="480"/>
              </a:spcBef>
              <a:spcAft>
                <a:spcPts val="0"/>
              </a:spcAft>
              <a:buSzPts val="2400"/>
              <a:buNone/>
              <a:defRPr sz="2400">
                <a:solidFill>
                  <a:srgbClr val="FFFFFF"/>
                </a:solidFill>
              </a:defRPr>
            </a:lvl2pPr>
            <a:lvl3pPr marL="1371600" lvl="2" indent="-228600" algn="l">
              <a:lnSpc>
                <a:spcPct val="100000"/>
              </a:lnSpc>
              <a:spcBef>
                <a:spcPts val="480"/>
              </a:spcBef>
              <a:spcAft>
                <a:spcPts val="0"/>
              </a:spcAft>
              <a:buSzPts val="2400"/>
              <a:buNone/>
              <a:defRPr sz="2400">
                <a:solidFill>
                  <a:srgbClr val="FFFFFF"/>
                </a:solidFill>
              </a:defRPr>
            </a:lvl3pPr>
            <a:lvl4pPr marL="1828800" lvl="3" indent="-228600" algn="l">
              <a:lnSpc>
                <a:spcPct val="100000"/>
              </a:lnSpc>
              <a:spcBef>
                <a:spcPts val="480"/>
              </a:spcBef>
              <a:spcAft>
                <a:spcPts val="0"/>
              </a:spcAft>
              <a:buSzPts val="2400"/>
              <a:buFont typeface="Arial"/>
              <a:buNone/>
              <a:defRPr sz="2400">
                <a:solidFill>
                  <a:srgbClr val="FFFFFF"/>
                </a:solidFill>
              </a:defRPr>
            </a:lvl4pPr>
            <a:lvl5pPr marL="2286000" lvl="4" indent="-228600" algn="l">
              <a:lnSpc>
                <a:spcPct val="100000"/>
              </a:lnSpc>
              <a:spcBef>
                <a:spcPts val="480"/>
              </a:spcBef>
              <a:spcAft>
                <a:spcPts val="0"/>
              </a:spcAft>
              <a:buSzPts val="2400"/>
              <a:buFont typeface="Arial"/>
              <a:buNone/>
              <a:defRPr sz="2400">
                <a:solidFill>
                  <a:srgbClr val="FFFFFF"/>
                </a:solidFill>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dirty="0"/>
          </a:p>
        </p:txBody>
      </p:sp>
      <p:sp>
        <p:nvSpPr>
          <p:cNvPr id="17" name="Google Shape;17;p50"/>
          <p:cNvSpPr txBox="1">
            <a:spLocks noGrp="1"/>
          </p:cNvSpPr>
          <p:nvPr>
            <p:ph type="body" idx="2"/>
          </p:nvPr>
        </p:nvSpPr>
        <p:spPr>
          <a:xfrm>
            <a:off x="914400" y="3530600"/>
            <a:ext cx="10668000" cy="5080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320"/>
              </a:spcBef>
              <a:spcAft>
                <a:spcPts val="0"/>
              </a:spcAft>
              <a:buSzPts val="1600"/>
              <a:buNone/>
              <a:defRPr sz="1600">
                <a:solidFill>
                  <a:srgbClr val="595959"/>
                </a:solidFill>
                <a:latin typeface="Titillium Web" panose="00000500000000000000" pitchFamily="2" charset="0"/>
              </a:defRPr>
            </a:lvl1pPr>
            <a:lvl2pPr marL="914400" lvl="1" indent="-228600" algn="l">
              <a:lnSpc>
                <a:spcPct val="100000"/>
              </a:lnSpc>
              <a:spcBef>
                <a:spcPts val="320"/>
              </a:spcBef>
              <a:spcAft>
                <a:spcPts val="0"/>
              </a:spcAft>
              <a:buSzPts val="1600"/>
              <a:buNone/>
              <a:defRPr sz="1600">
                <a:solidFill>
                  <a:srgbClr val="FFFFFF"/>
                </a:solidFill>
              </a:defRPr>
            </a:lvl2pPr>
            <a:lvl3pPr marL="1371600" lvl="2" indent="-228600" algn="l">
              <a:lnSpc>
                <a:spcPct val="100000"/>
              </a:lnSpc>
              <a:spcBef>
                <a:spcPts val="320"/>
              </a:spcBef>
              <a:spcAft>
                <a:spcPts val="0"/>
              </a:spcAft>
              <a:buSzPts val="1600"/>
              <a:buNone/>
              <a:defRPr sz="1600">
                <a:solidFill>
                  <a:srgbClr val="FFFFFF"/>
                </a:solidFill>
              </a:defRPr>
            </a:lvl3pPr>
            <a:lvl4pPr marL="1828800" lvl="3" indent="-228600" algn="l">
              <a:lnSpc>
                <a:spcPct val="100000"/>
              </a:lnSpc>
              <a:spcBef>
                <a:spcPts val="320"/>
              </a:spcBef>
              <a:spcAft>
                <a:spcPts val="0"/>
              </a:spcAft>
              <a:buSzPts val="1600"/>
              <a:buFont typeface="Arial"/>
              <a:buNone/>
              <a:defRPr sz="1600">
                <a:solidFill>
                  <a:srgbClr val="FFFFFF"/>
                </a:solidFill>
              </a:defRPr>
            </a:lvl4pPr>
            <a:lvl5pPr marL="2286000" lvl="4" indent="-228600" algn="l">
              <a:lnSpc>
                <a:spcPct val="100000"/>
              </a:lnSpc>
              <a:spcBef>
                <a:spcPts val="320"/>
              </a:spcBef>
              <a:spcAft>
                <a:spcPts val="0"/>
              </a:spcAft>
              <a:buSzPts val="1600"/>
              <a:buFont typeface="Arial"/>
              <a:buNone/>
              <a:defRPr sz="1600">
                <a:solidFill>
                  <a:srgbClr val="FFFFFF"/>
                </a:solidFill>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dirty="0"/>
          </a:p>
        </p:txBody>
      </p:sp>
      <p:pic>
        <p:nvPicPr>
          <p:cNvPr id="18" name="Google Shape;18;p50" descr="/Users/ranja/Documents/5-resources/ppt/2018 ppt-with R/new/working files/graphics_HD-title-maroon.png"/>
          <p:cNvPicPr preferRelativeResize="0"/>
          <p:nvPr/>
        </p:nvPicPr>
        <p:blipFill rotWithShape="1">
          <a:blip r:embed="rId2">
            <a:alphaModFix/>
          </a:blip>
          <a:srcRect/>
          <a:stretch/>
        </p:blipFill>
        <p:spPr>
          <a:xfrm>
            <a:off x="0" y="5013960"/>
            <a:ext cx="12192000" cy="184404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2"/>
          <p:cNvSpPr txBox="1">
            <a:spLocks noGrp="1"/>
          </p:cNvSpPr>
          <p:nvPr>
            <p:ph type="title"/>
          </p:nvPr>
        </p:nvSpPr>
        <p:spPr>
          <a:xfrm>
            <a:off x="963084" y="4406905"/>
            <a:ext cx="10363200" cy="1362075"/>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SzPts val="1400"/>
              <a:buNone/>
              <a:defRPr sz="4000" b="0" i="0" cap="none">
                <a:latin typeface="Titillium Web" panose="00000500000000000000" pitchFamily="2" charset="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dirty="0"/>
          </a:p>
        </p:txBody>
      </p:sp>
      <p:sp>
        <p:nvSpPr>
          <p:cNvPr id="25" name="Google Shape;25;p52"/>
          <p:cNvSpPr txBox="1">
            <a:spLocks noGrp="1"/>
          </p:cNvSpPr>
          <p:nvPr>
            <p:ph type="body" idx="1"/>
          </p:nvPr>
        </p:nvSpPr>
        <p:spPr>
          <a:xfrm>
            <a:off x="963084" y="2906713"/>
            <a:ext cx="10363200" cy="1500187"/>
          </a:xfrm>
          <a:prstGeom prst="rect">
            <a:avLst/>
          </a:prstGeom>
          <a:noFill/>
          <a:ln>
            <a:noFill/>
          </a:ln>
        </p:spPr>
        <p:txBody>
          <a:bodyPr spcFirstLastPara="1" wrap="square" lIns="68575" tIns="34275" rIns="68575" bIns="34275" anchor="b" anchorCtr="0">
            <a:noAutofit/>
          </a:bodyPr>
          <a:lstStyle>
            <a:lvl1pPr marL="457200" lvl="0" indent="-228600" algn="l">
              <a:lnSpc>
                <a:spcPct val="100000"/>
              </a:lnSpc>
              <a:spcBef>
                <a:spcPts val="400"/>
              </a:spcBef>
              <a:spcAft>
                <a:spcPts val="0"/>
              </a:spcAft>
              <a:buSzPts val="2000"/>
              <a:buNone/>
              <a:defRPr sz="2000">
                <a:latin typeface="Titillium Web" panose="00000500000000000000" pitchFamily="2" charset="0"/>
              </a:defRPr>
            </a:lvl1pPr>
            <a:lvl2pPr marL="914400" lvl="1" indent="-228600" algn="l">
              <a:lnSpc>
                <a:spcPct val="100000"/>
              </a:lnSpc>
              <a:spcBef>
                <a:spcPts val="373"/>
              </a:spcBef>
              <a:spcAft>
                <a:spcPts val="0"/>
              </a:spcAft>
              <a:buSzPts val="1867"/>
              <a:buNone/>
              <a:defRPr sz="1867"/>
            </a:lvl2pPr>
            <a:lvl3pPr marL="1371600" lvl="2" indent="-228600" algn="l">
              <a:lnSpc>
                <a:spcPct val="100000"/>
              </a:lnSpc>
              <a:spcBef>
                <a:spcPts val="320"/>
              </a:spcBef>
              <a:spcAft>
                <a:spcPts val="0"/>
              </a:spcAft>
              <a:buSzPts val="1600"/>
              <a:buNone/>
              <a:defRPr sz="1600"/>
            </a:lvl3pPr>
            <a:lvl4pPr marL="1828800" lvl="3" indent="-228600" algn="l">
              <a:lnSpc>
                <a:spcPct val="100000"/>
              </a:lnSpc>
              <a:spcBef>
                <a:spcPts val="293"/>
              </a:spcBef>
              <a:spcAft>
                <a:spcPts val="0"/>
              </a:spcAft>
              <a:buSzPts val="1467"/>
              <a:buFont typeface="Arial"/>
              <a:buNone/>
              <a:defRPr sz="1467"/>
            </a:lvl4pPr>
            <a:lvl5pPr marL="2286000" lvl="4" indent="-228600" algn="l">
              <a:lnSpc>
                <a:spcPct val="100000"/>
              </a:lnSpc>
              <a:spcBef>
                <a:spcPts val="293"/>
              </a:spcBef>
              <a:spcAft>
                <a:spcPts val="0"/>
              </a:spcAft>
              <a:buSzPts val="1467"/>
              <a:buFont typeface="Arial"/>
              <a:buNone/>
              <a:defRPr sz="1467"/>
            </a:lvl5pPr>
            <a:lvl6pPr marL="2743200" lvl="5" indent="-228600" algn="l">
              <a:lnSpc>
                <a:spcPct val="100000"/>
              </a:lnSpc>
              <a:spcBef>
                <a:spcPts val="293"/>
              </a:spcBef>
              <a:spcAft>
                <a:spcPts val="0"/>
              </a:spcAft>
              <a:buSzPts val="1467"/>
              <a:buFont typeface="Arial"/>
              <a:buNone/>
              <a:defRPr sz="1467"/>
            </a:lvl6pPr>
            <a:lvl7pPr marL="3200400" lvl="6" indent="-228600" algn="l">
              <a:lnSpc>
                <a:spcPct val="100000"/>
              </a:lnSpc>
              <a:spcBef>
                <a:spcPts val="293"/>
              </a:spcBef>
              <a:spcAft>
                <a:spcPts val="0"/>
              </a:spcAft>
              <a:buSzPts val="1467"/>
              <a:buFont typeface="Arial"/>
              <a:buNone/>
              <a:defRPr sz="1467"/>
            </a:lvl7pPr>
            <a:lvl8pPr marL="3657600" lvl="7" indent="-228600" algn="l">
              <a:lnSpc>
                <a:spcPct val="100000"/>
              </a:lnSpc>
              <a:spcBef>
                <a:spcPts val="293"/>
              </a:spcBef>
              <a:spcAft>
                <a:spcPts val="0"/>
              </a:spcAft>
              <a:buSzPts val="1467"/>
              <a:buFont typeface="Arial"/>
              <a:buNone/>
              <a:defRPr sz="1467"/>
            </a:lvl8pPr>
            <a:lvl9pPr marL="4114800" lvl="8" indent="-228600" algn="l">
              <a:lnSpc>
                <a:spcPct val="100000"/>
              </a:lnSpc>
              <a:spcBef>
                <a:spcPts val="293"/>
              </a:spcBef>
              <a:spcAft>
                <a:spcPts val="0"/>
              </a:spcAft>
              <a:buSzPts val="1467"/>
              <a:buFont typeface="Arial"/>
              <a:buNone/>
              <a:defRPr sz="1467"/>
            </a:lvl9pPr>
          </a:lstStyle>
          <a:p>
            <a:endParaRPr dirty="0"/>
          </a:p>
        </p:txBody>
      </p:sp>
      <p:sp>
        <p:nvSpPr>
          <p:cNvPr id="2" name="Google Shape;13;p49">
            <a:extLst>
              <a:ext uri="{FF2B5EF4-FFF2-40B4-BE49-F238E27FC236}">
                <a16:creationId xmlns:a16="http://schemas.microsoft.com/office/drawing/2014/main" id="{0BD26634-8994-19F2-B78A-E6D9744F40C5}"/>
              </a:ext>
            </a:extLst>
          </p:cNvPr>
          <p:cNvSpPr txBox="1">
            <a:spLocks noGrp="1"/>
          </p:cNvSpPr>
          <p:nvPr>
            <p:ph type="sldNum" idx="12"/>
          </p:nvPr>
        </p:nvSpPr>
        <p:spPr>
          <a:xfrm>
            <a:off x="10678602" y="6469381"/>
            <a:ext cx="81799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Titillium Web" panose="00000500000000000000" pitchFamily="2" charset="0"/>
                <a:ea typeface="Titillium Web"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userDrawn="1">
  <p:cSld name="TWO_OBJECTS">
    <p:spTree>
      <p:nvGrpSpPr>
        <p:cNvPr id="1" name="Shape 26"/>
        <p:cNvGrpSpPr/>
        <p:nvPr/>
      </p:nvGrpSpPr>
      <p:grpSpPr>
        <a:xfrm>
          <a:off x="0" y="0"/>
          <a:ext cx="0" cy="0"/>
          <a:chOff x="0" y="0"/>
          <a:chExt cx="0" cy="0"/>
        </a:xfrm>
      </p:grpSpPr>
      <p:sp>
        <p:nvSpPr>
          <p:cNvPr id="28" name="Google Shape;28;p53"/>
          <p:cNvSpPr txBox="1">
            <a:spLocks noGrp="1"/>
          </p:cNvSpPr>
          <p:nvPr>
            <p:ph type="body" idx="1" hasCustomPrompt="1"/>
          </p:nvPr>
        </p:nvSpPr>
        <p:spPr>
          <a:xfrm>
            <a:off x="198408" y="1447800"/>
            <a:ext cx="5745192" cy="4909868"/>
          </a:xfrm>
          <a:prstGeom prst="rect">
            <a:avLst/>
          </a:prstGeom>
          <a:noFill/>
          <a:ln>
            <a:noFill/>
          </a:ln>
        </p:spPr>
        <p:txBody>
          <a:bodyPr spcFirstLastPara="1" wrap="square" lIns="68575" tIns="34275" rIns="68575" bIns="34275" anchor="t" anchorCtr="0">
            <a:noAutofit/>
          </a:bodyPr>
          <a:lstStyle>
            <a:lvl1pPr marL="457200" lvl="0" indent="-406400" algn="l">
              <a:lnSpc>
                <a:spcPct val="100000"/>
              </a:lnSpc>
              <a:spcBef>
                <a:spcPts val="560"/>
              </a:spcBef>
              <a:spcAft>
                <a:spcPts val="0"/>
              </a:spcAft>
              <a:buSzPts val="2800"/>
              <a:buChar char="❑"/>
              <a:defRPr sz="2800">
                <a:latin typeface="+mn-lt"/>
              </a:defRPr>
            </a:lvl1pPr>
            <a:lvl2pPr marL="914400" lvl="1" indent="-381000" algn="l">
              <a:lnSpc>
                <a:spcPct val="100000"/>
              </a:lnSpc>
              <a:spcBef>
                <a:spcPts val="480"/>
              </a:spcBef>
              <a:spcAft>
                <a:spcPts val="0"/>
              </a:spcAft>
              <a:buSzPts val="2400"/>
              <a:buChar char="o"/>
              <a:defRPr sz="2400">
                <a:latin typeface="+mn-lt"/>
              </a:defRPr>
            </a:lvl2pPr>
            <a:lvl3pPr marL="1371600" lvl="2" indent="-355600" algn="l">
              <a:lnSpc>
                <a:spcPct val="100000"/>
              </a:lnSpc>
              <a:spcBef>
                <a:spcPts val="400"/>
              </a:spcBef>
              <a:spcAft>
                <a:spcPts val="0"/>
              </a:spcAft>
              <a:buSzPts val="2000"/>
              <a:buChar char="✔"/>
              <a:defRPr sz="2000">
                <a:latin typeface="+mn-lt"/>
              </a:defRPr>
            </a:lvl3pPr>
            <a:lvl4pPr marL="1828800" lvl="3" indent="-347154" algn="l">
              <a:lnSpc>
                <a:spcPct val="100000"/>
              </a:lnSpc>
              <a:spcBef>
                <a:spcPts val="373"/>
              </a:spcBef>
              <a:spcAft>
                <a:spcPts val="0"/>
              </a:spcAft>
              <a:buSzPts val="1867"/>
              <a:buFont typeface="Arial"/>
              <a:buChar char="–"/>
              <a:defRPr sz="1867"/>
            </a:lvl4pPr>
            <a:lvl5pPr marL="2286000" lvl="4" indent="-347154" algn="l">
              <a:lnSpc>
                <a:spcPct val="100000"/>
              </a:lnSpc>
              <a:spcBef>
                <a:spcPts val="373"/>
              </a:spcBef>
              <a:spcAft>
                <a:spcPts val="0"/>
              </a:spcAft>
              <a:buSzPts val="1867"/>
              <a:buFont typeface="Arial"/>
              <a:buChar char="»"/>
              <a:defRPr sz="1867"/>
            </a:lvl5pPr>
            <a:lvl6pPr marL="2743200" lvl="5" indent="-347154" algn="l">
              <a:lnSpc>
                <a:spcPct val="100000"/>
              </a:lnSpc>
              <a:spcBef>
                <a:spcPts val="373"/>
              </a:spcBef>
              <a:spcAft>
                <a:spcPts val="0"/>
              </a:spcAft>
              <a:buSzPts val="1867"/>
              <a:buFont typeface="Arial"/>
              <a:buChar char="»"/>
              <a:defRPr sz="1867"/>
            </a:lvl6pPr>
            <a:lvl7pPr marL="3200400" lvl="6" indent="-347154" algn="l">
              <a:lnSpc>
                <a:spcPct val="100000"/>
              </a:lnSpc>
              <a:spcBef>
                <a:spcPts val="373"/>
              </a:spcBef>
              <a:spcAft>
                <a:spcPts val="0"/>
              </a:spcAft>
              <a:buSzPts val="1867"/>
              <a:buFont typeface="Arial"/>
              <a:buChar char="»"/>
              <a:defRPr sz="1867"/>
            </a:lvl7pPr>
            <a:lvl8pPr marL="3657600" lvl="7" indent="-347154" algn="l">
              <a:lnSpc>
                <a:spcPct val="100000"/>
              </a:lnSpc>
              <a:spcBef>
                <a:spcPts val="373"/>
              </a:spcBef>
              <a:spcAft>
                <a:spcPts val="0"/>
              </a:spcAft>
              <a:buSzPts val="1867"/>
              <a:buFont typeface="Arial"/>
              <a:buChar char="»"/>
              <a:defRPr sz="1867"/>
            </a:lvl8pPr>
            <a:lvl9pPr marL="4114800" lvl="8" indent="-347154" algn="l">
              <a:lnSpc>
                <a:spcPct val="100000"/>
              </a:lnSpc>
              <a:spcBef>
                <a:spcPts val="373"/>
              </a:spcBef>
              <a:spcAft>
                <a:spcPts val="0"/>
              </a:spcAft>
              <a:buSzPts val="1867"/>
              <a:buFont typeface="Arial"/>
              <a:buChar char="»"/>
              <a:defRPr sz="1867"/>
            </a:lvl9pPr>
          </a:lstStyle>
          <a:p>
            <a:r>
              <a:rPr lang="en-US" dirty="0"/>
              <a:t> </a:t>
            </a:r>
          </a:p>
          <a:p>
            <a:pPr lvl="1"/>
            <a:r>
              <a:rPr lang="en-US" dirty="0"/>
              <a:t> </a:t>
            </a:r>
          </a:p>
          <a:p>
            <a:pPr lvl="2"/>
            <a:r>
              <a:rPr lang="en-US" dirty="0"/>
              <a:t> </a:t>
            </a:r>
            <a:endParaRPr dirty="0"/>
          </a:p>
        </p:txBody>
      </p:sp>
      <p:sp>
        <p:nvSpPr>
          <p:cNvPr id="29" name="Google Shape;29;p53"/>
          <p:cNvSpPr txBox="1">
            <a:spLocks noGrp="1"/>
          </p:cNvSpPr>
          <p:nvPr>
            <p:ph type="body" idx="2" hasCustomPrompt="1"/>
          </p:nvPr>
        </p:nvSpPr>
        <p:spPr>
          <a:xfrm>
            <a:off x="6141527" y="1447800"/>
            <a:ext cx="5745191" cy="4909868"/>
          </a:xfrm>
          <a:prstGeom prst="rect">
            <a:avLst/>
          </a:prstGeom>
          <a:noFill/>
          <a:ln>
            <a:noFill/>
          </a:ln>
        </p:spPr>
        <p:txBody>
          <a:bodyPr spcFirstLastPara="1" wrap="square" lIns="68575" tIns="34275" rIns="68575" bIns="34275" anchor="t" anchorCtr="0">
            <a:noAutofit/>
          </a:bodyPr>
          <a:lstStyle>
            <a:lvl1pPr marL="457200" lvl="0" indent="-406400" algn="l">
              <a:lnSpc>
                <a:spcPct val="100000"/>
              </a:lnSpc>
              <a:spcBef>
                <a:spcPts val="560"/>
              </a:spcBef>
              <a:spcAft>
                <a:spcPts val="0"/>
              </a:spcAft>
              <a:buSzPts val="2800"/>
              <a:buChar char="❑"/>
              <a:defRPr sz="2800">
                <a:latin typeface="+mn-lt"/>
              </a:defRPr>
            </a:lvl1pPr>
            <a:lvl2pPr marL="914400" lvl="1" indent="-381000" algn="l">
              <a:lnSpc>
                <a:spcPct val="100000"/>
              </a:lnSpc>
              <a:spcBef>
                <a:spcPts val="480"/>
              </a:spcBef>
              <a:spcAft>
                <a:spcPts val="0"/>
              </a:spcAft>
              <a:buSzPts val="2400"/>
              <a:buChar char="o"/>
              <a:defRPr sz="2400">
                <a:latin typeface="+mn-lt"/>
              </a:defRPr>
            </a:lvl2pPr>
            <a:lvl3pPr marL="1371600" lvl="2" indent="-355600" algn="l">
              <a:lnSpc>
                <a:spcPct val="100000"/>
              </a:lnSpc>
              <a:spcBef>
                <a:spcPts val="400"/>
              </a:spcBef>
              <a:spcAft>
                <a:spcPts val="0"/>
              </a:spcAft>
              <a:buSzPts val="2000"/>
              <a:buChar char="✔"/>
              <a:defRPr sz="2000">
                <a:latin typeface="+mn-lt"/>
              </a:defRPr>
            </a:lvl3pPr>
            <a:lvl4pPr marL="1828800" lvl="3" indent="-347154" algn="l">
              <a:lnSpc>
                <a:spcPct val="100000"/>
              </a:lnSpc>
              <a:spcBef>
                <a:spcPts val="373"/>
              </a:spcBef>
              <a:spcAft>
                <a:spcPts val="0"/>
              </a:spcAft>
              <a:buSzPts val="1867"/>
              <a:buFont typeface="Arial"/>
              <a:buChar char="–"/>
              <a:defRPr sz="1867"/>
            </a:lvl4pPr>
            <a:lvl5pPr marL="2286000" lvl="4" indent="-347154" algn="l">
              <a:lnSpc>
                <a:spcPct val="100000"/>
              </a:lnSpc>
              <a:spcBef>
                <a:spcPts val="373"/>
              </a:spcBef>
              <a:spcAft>
                <a:spcPts val="0"/>
              </a:spcAft>
              <a:buSzPts val="1867"/>
              <a:buFont typeface="Arial"/>
              <a:buChar char="»"/>
              <a:defRPr sz="1867"/>
            </a:lvl5pPr>
            <a:lvl6pPr marL="2743200" lvl="5" indent="-347154" algn="l">
              <a:lnSpc>
                <a:spcPct val="100000"/>
              </a:lnSpc>
              <a:spcBef>
                <a:spcPts val="373"/>
              </a:spcBef>
              <a:spcAft>
                <a:spcPts val="0"/>
              </a:spcAft>
              <a:buSzPts val="1867"/>
              <a:buFont typeface="Arial"/>
              <a:buChar char="»"/>
              <a:defRPr sz="1867"/>
            </a:lvl6pPr>
            <a:lvl7pPr marL="3200400" lvl="6" indent="-347154" algn="l">
              <a:lnSpc>
                <a:spcPct val="100000"/>
              </a:lnSpc>
              <a:spcBef>
                <a:spcPts val="373"/>
              </a:spcBef>
              <a:spcAft>
                <a:spcPts val="0"/>
              </a:spcAft>
              <a:buSzPts val="1867"/>
              <a:buFont typeface="Arial"/>
              <a:buChar char="»"/>
              <a:defRPr sz="1867"/>
            </a:lvl7pPr>
            <a:lvl8pPr marL="3657600" lvl="7" indent="-347154" algn="l">
              <a:lnSpc>
                <a:spcPct val="100000"/>
              </a:lnSpc>
              <a:spcBef>
                <a:spcPts val="373"/>
              </a:spcBef>
              <a:spcAft>
                <a:spcPts val="0"/>
              </a:spcAft>
              <a:buSzPts val="1867"/>
              <a:buFont typeface="Arial"/>
              <a:buChar char="»"/>
              <a:defRPr sz="1867"/>
            </a:lvl8pPr>
            <a:lvl9pPr marL="4114800" lvl="8" indent="-347154" algn="l">
              <a:lnSpc>
                <a:spcPct val="100000"/>
              </a:lnSpc>
              <a:spcBef>
                <a:spcPts val="373"/>
              </a:spcBef>
              <a:spcAft>
                <a:spcPts val="0"/>
              </a:spcAft>
              <a:buSzPts val="1867"/>
              <a:buFont typeface="Arial"/>
              <a:buChar char="»"/>
              <a:defRPr sz="1867"/>
            </a:lvl9pPr>
          </a:lstStyle>
          <a:p>
            <a:r>
              <a:rPr lang="en-US" dirty="0"/>
              <a:t> </a:t>
            </a:r>
          </a:p>
          <a:p>
            <a:pPr lvl="1"/>
            <a:r>
              <a:rPr lang="en-US" dirty="0"/>
              <a:t> </a:t>
            </a:r>
          </a:p>
          <a:p>
            <a:pPr lvl="2"/>
            <a:r>
              <a:rPr lang="en-US" dirty="0"/>
              <a:t> </a:t>
            </a:r>
            <a:endParaRPr dirty="0"/>
          </a:p>
        </p:txBody>
      </p:sp>
      <p:sp>
        <p:nvSpPr>
          <p:cNvPr id="2" name="Google Shape;10;p49">
            <a:extLst>
              <a:ext uri="{FF2B5EF4-FFF2-40B4-BE49-F238E27FC236}">
                <a16:creationId xmlns:a16="http://schemas.microsoft.com/office/drawing/2014/main" id="{0BFCEC3F-29AE-E846-4397-89995827307C}"/>
              </a:ext>
            </a:extLst>
          </p:cNvPr>
          <p:cNvSpPr txBox="1">
            <a:spLocks noGrp="1"/>
          </p:cNvSpPr>
          <p:nvPr>
            <p:ph type="title"/>
          </p:nvPr>
        </p:nvSpPr>
        <p:spPr>
          <a:xfrm>
            <a:off x="198408" y="109468"/>
            <a:ext cx="11844066" cy="11430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Titillium Web" panose="00000500000000000000" pitchFamily="2" charset="0"/>
                <a:ea typeface="Titillium Web" panose="00000500000000000000" pitchFamily="2" charset="0"/>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9pPr>
          </a:lstStyle>
          <a:p>
            <a:endParaRPr dirty="0"/>
          </a:p>
        </p:txBody>
      </p:sp>
      <p:sp>
        <p:nvSpPr>
          <p:cNvPr id="3" name="Google Shape;13;p49">
            <a:extLst>
              <a:ext uri="{FF2B5EF4-FFF2-40B4-BE49-F238E27FC236}">
                <a16:creationId xmlns:a16="http://schemas.microsoft.com/office/drawing/2014/main" id="{46AD35F0-78A5-8684-1AE7-1D2B9F4DB5C3}"/>
              </a:ext>
            </a:extLst>
          </p:cNvPr>
          <p:cNvSpPr txBox="1">
            <a:spLocks noGrp="1"/>
          </p:cNvSpPr>
          <p:nvPr>
            <p:ph type="sldNum" idx="12"/>
          </p:nvPr>
        </p:nvSpPr>
        <p:spPr>
          <a:xfrm>
            <a:off x="10678602" y="6469381"/>
            <a:ext cx="81799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Titillium Web" panose="00000500000000000000" pitchFamily="2" charset="0"/>
                <a:ea typeface="Titillium Web"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30"/>
        <p:cNvGrpSpPr/>
        <p:nvPr/>
      </p:nvGrpSpPr>
      <p:grpSpPr>
        <a:xfrm>
          <a:off x="0" y="0"/>
          <a:ext cx="0" cy="0"/>
          <a:chOff x="0" y="0"/>
          <a:chExt cx="0" cy="0"/>
        </a:xfrm>
      </p:grpSpPr>
      <p:sp>
        <p:nvSpPr>
          <p:cNvPr id="2" name="Google Shape;10;p49">
            <a:extLst>
              <a:ext uri="{FF2B5EF4-FFF2-40B4-BE49-F238E27FC236}">
                <a16:creationId xmlns:a16="http://schemas.microsoft.com/office/drawing/2014/main" id="{8BF60179-B694-44FE-4B1F-7A22263C67EE}"/>
              </a:ext>
            </a:extLst>
          </p:cNvPr>
          <p:cNvSpPr txBox="1">
            <a:spLocks noGrp="1"/>
          </p:cNvSpPr>
          <p:nvPr>
            <p:ph type="title"/>
          </p:nvPr>
        </p:nvSpPr>
        <p:spPr>
          <a:xfrm>
            <a:off x="198408" y="109468"/>
            <a:ext cx="11844066" cy="11430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Titillium Web" panose="00000500000000000000" pitchFamily="2" charset="0"/>
                <a:ea typeface="Titillium Web" panose="00000500000000000000" pitchFamily="2" charset="0"/>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9pPr>
          </a:lstStyle>
          <a:p>
            <a:endParaRPr dirty="0"/>
          </a:p>
        </p:txBody>
      </p:sp>
      <p:sp>
        <p:nvSpPr>
          <p:cNvPr id="3" name="Google Shape;11;p49">
            <a:extLst>
              <a:ext uri="{FF2B5EF4-FFF2-40B4-BE49-F238E27FC236}">
                <a16:creationId xmlns:a16="http://schemas.microsoft.com/office/drawing/2014/main" id="{555CE2EE-0AD5-B8C5-7D87-29388FBAAEEE}"/>
              </a:ext>
            </a:extLst>
          </p:cNvPr>
          <p:cNvSpPr txBox="1">
            <a:spLocks noGrp="1"/>
          </p:cNvSpPr>
          <p:nvPr>
            <p:ph idx="1" hasCustomPrompt="1"/>
          </p:nvPr>
        </p:nvSpPr>
        <p:spPr>
          <a:xfrm>
            <a:off x="198408" y="1447799"/>
            <a:ext cx="11844066" cy="4826251"/>
          </a:xfrm>
          <a:prstGeom prst="rect">
            <a:avLst/>
          </a:prstGeom>
          <a:noFill/>
          <a:ln>
            <a:noFill/>
          </a:ln>
        </p:spPr>
        <p:txBody>
          <a:bodyPr spcFirstLastPara="1" wrap="square" lIns="68575" tIns="34275" rIns="68575" bIns="34275" anchor="t" anchorCtr="0">
            <a:noAutofit/>
          </a:bodyPr>
          <a:lstStyle>
            <a:lvl1pPr marL="457200" marR="0" lvl="0" indent="-406400" algn="l" rtl="0">
              <a:lnSpc>
                <a:spcPct val="100000"/>
              </a:lnSpc>
              <a:spcBef>
                <a:spcPts val="560"/>
              </a:spcBef>
              <a:spcAft>
                <a:spcPts val="0"/>
              </a:spcAft>
              <a:buClr>
                <a:srgbClr val="7A0019"/>
              </a:buClr>
              <a:buSzPts val="2800"/>
              <a:buFont typeface="Noto Sans Symbols"/>
              <a:buChar char="❑"/>
              <a:defRPr sz="2800" b="0" i="0" u="none" strike="noStrike" cap="none">
                <a:solidFill>
                  <a:srgbClr val="595959"/>
                </a:solidFill>
                <a:latin typeface="+mn-lt"/>
                <a:ea typeface="Titillium Web" panose="00000500000000000000" pitchFamily="2" charset="0"/>
                <a:cs typeface="Arial"/>
                <a:sym typeface="Arial"/>
              </a:defRPr>
            </a:lvl1pPr>
            <a:lvl2pPr marL="914400" marR="0" lvl="1" indent="-381000" algn="l" rtl="0">
              <a:lnSpc>
                <a:spcPct val="100000"/>
              </a:lnSpc>
              <a:spcBef>
                <a:spcPts val="480"/>
              </a:spcBef>
              <a:spcAft>
                <a:spcPts val="0"/>
              </a:spcAft>
              <a:buClr>
                <a:srgbClr val="7A0019"/>
              </a:buClr>
              <a:buSzPts val="2400"/>
              <a:buFont typeface="Courier New"/>
              <a:buChar char="o"/>
              <a:defRPr sz="2400" b="0" i="0" u="none" strike="noStrike" cap="none">
                <a:solidFill>
                  <a:srgbClr val="595959"/>
                </a:solidFill>
                <a:latin typeface="+mn-lt"/>
                <a:ea typeface="Titillium Web" panose="00000500000000000000" pitchFamily="2" charset="0"/>
                <a:cs typeface="Arial"/>
                <a:sym typeface="Arial"/>
              </a:defRPr>
            </a:lvl2pPr>
            <a:lvl3pPr marL="1371600" marR="0" lvl="2" indent="-355600" algn="l" rtl="0">
              <a:lnSpc>
                <a:spcPct val="100000"/>
              </a:lnSpc>
              <a:spcBef>
                <a:spcPts val="400"/>
              </a:spcBef>
              <a:spcAft>
                <a:spcPts val="0"/>
              </a:spcAft>
              <a:buClr>
                <a:srgbClr val="7A0019"/>
              </a:buClr>
              <a:buSzPts val="2000"/>
              <a:buFont typeface="Noto Sans Symbols"/>
              <a:buChar char="✔"/>
              <a:defRPr sz="2000" b="0" i="0" u="none" strike="noStrike" cap="none">
                <a:solidFill>
                  <a:srgbClr val="595959"/>
                </a:solidFill>
                <a:latin typeface="+mn-lt"/>
                <a:ea typeface="Titillium Web" panose="00000500000000000000" pitchFamily="2" charset="0"/>
                <a:cs typeface="Arial"/>
                <a:sym typeface="Arial"/>
              </a:defRPr>
            </a:lvl3pPr>
            <a:lvl4pPr marL="1828800" marR="0" lvl="3" indent="-342900" algn="l" rtl="0">
              <a:lnSpc>
                <a:spcPct val="100000"/>
              </a:lnSpc>
              <a:spcBef>
                <a:spcPts val="360"/>
              </a:spcBef>
              <a:spcAft>
                <a:spcPts val="0"/>
              </a:spcAft>
              <a:buClr>
                <a:srgbClr val="7A0019"/>
              </a:buClr>
              <a:buSzPts val="1800"/>
              <a:buFont typeface="Arial"/>
              <a:buChar char="–"/>
              <a:defRPr sz="1800" b="0" i="0" u="none" strike="noStrike" cap="none">
                <a:solidFill>
                  <a:srgbClr val="595959"/>
                </a:solidFill>
                <a:latin typeface="Arial"/>
                <a:ea typeface="Arial"/>
                <a:cs typeface="Arial"/>
                <a:sym typeface="Arial"/>
              </a:defRPr>
            </a:lvl4pPr>
            <a:lvl5pPr marL="2286000" marR="0" lvl="4" indent="-342900" algn="l" rtl="0">
              <a:lnSpc>
                <a:spcPct val="100000"/>
              </a:lnSpc>
              <a:spcBef>
                <a:spcPts val="360"/>
              </a:spcBef>
              <a:spcAft>
                <a:spcPts val="0"/>
              </a:spcAft>
              <a:buClr>
                <a:srgbClr val="7A0019"/>
              </a:buClr>
              <a:buSzPts val="1800"/>
              <a:buFont typeface="Arial"/>
              <a:buChar char="»"/>
              <a:defRPr sz="1800" b="0" i="0" u="none" strike="noStrike" cap="none">
                <a:solidFill>
                  <a:srgbClr val="595959"/>
                </a:solidFill>
                <a:latin typeface="Arial"/>
                <a:ea typeface="Arial"/>
                <a:cs typeface="Arial"/>
                <a:sym typeface="Arial"/>
              </a:defRPr>
            </a:lvl5pPr>
            <a:lvl6pPr marL="2743200" marR="0" lvl="5"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9pPr>
          </a:lstStyle>
          <a:p>
            <a:r>
              <a:rPr lang="en-US" dirty="0"/>
              <a:t> </a:t>
            </a:r>
          </a:p>
          <a:p>
            <a:pPr lvl="1"/>
            <a:r>
              <a:rPr lang="en-US" dirty="0"/>
              <a:t> </a:t>
            </a:r>
          </a:p>
          <a:p>
            <a:pPr lvl="2"/>
            <a:r>
              <a:rPr lang="en-US" dirty="0"/>
              <a:t>   </a:t>
            </a:r>
            <a:endParaRPr dirty="0"/>
          </a:p>
        </p:txBody>
      </p:sp>
      <p:sp>
        <p:nvSpPr>
          <p:cNvPr id="4" name="Google Shape;13;p49">
            <a:extLst>
              <a:ext uri="{FF2B5EF4-FFF2-40B4-BE49-F238E27FC236}">
                <a16:creationId xmlns:a16="http://schemas.microsoft.com/office/drawing/2014/main" id="{B9DD7C55-DDA3-3B31-4D80-063C2CD28DB8}"/>
              </a:ext>
            </a:extLst>
          </p:cNvPr>
          <p:cNvSpPr txBox="1">
            <a:spLocks noGrp="1"/>
          </p:cNvSpPr>
          <p:nvPr>
            <p:ph type="sldNum" idx="12"/>
          </p:nvPr>
        </p:nvSpPr>
        <p:spPr>
          <a:xfrm>
            <a:off x="10678602" y="6469381"/>
            <a:ext cx="81799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Titillium Web" panose="00000500000000000000" pitchFamily="2" charset="0"/>
                <a:ea typeface="Titillium Web"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2" name="Google Shape;13;p49">
            <a:extLst>
              <a:ext uri="{FF2B5EF4-FFF2-40B4-BE49-F238E27FC236}">
                <a16:creationId xmlns:a16="http://schemas.microsoft.com/office/drawing/2014/main" id="{FB7C2A8F-51A5-A03D-9B6C-FAC3CAB4D544}"/>
              </a:ext>
            </a:extLst>
          </p:cNvPr>
          <p:cNvSpPr txBox="1">
            <a:spLocks noGrp="1"/>
          </p:cNvSpPr>
          <p:nvPr>
            <p:ph type="sldNum" idx="12"/>
          </p:nvPr>
        </p:nvSpPr>
        <p:spPr>
          <a:xfrm>
            <a:off x="10678602" y="6469381"/>
            <a:ext cx="81799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Titillium Web" panose="00000500000000000000" pitchFamily="2" charset="0"/>
                <a:ea typeface="Titillium Web"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9"/>
        <p:cNvGrpSpPr/>
        <p:nvPr/>
      </p:nvGrpSpPr>
      <p:grpSpPr>
        <a:xfrm>
          <a:off x="0" y="0"/>
          <a:ext cx="0" cy="0"/>
          <a:chOff x="0" y="0"/>
          <a:chExt cx="0" cy="0"/>
        </a:xfrm>
      </p:grpSpPr>
      <p:sp>
        <p:nvSpPr>
          <p:cNvPr id="20" name="Google Shape;20;p96"/>
          <p:cNvSpPr txBox="1">
            <a:spLocks noGrp="1"/>
          </p:cNvSpPr>
          <p:nvPr>
            <p:ph type="sldNum" idx="12"/>
          </p:nvPr>
        </p:nvSpPr>
        <p:spPr>
          <a:xfrm>
            <a:off x="10678602" y="6469381"/>
            <a:ext cx="81799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Titillium Web" panose="00000500000000000000" pitchFamily="2" charset="0"/>
                <a:ea typeface="Titillium Web" panose="00000500000000000000" pitchFamily="2" charset="0"/>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dirty="0"/>
          </a:p>
        </p:txBody>
      </p:sp>
      <p:sp>
        <p:nvSpPr>
          <p:cNvPr id="2" name="Google Shape;10;p49">
            <a:extLst>
              <a:ext uri="{FF2B5EF4-FFF2-40B4-BE49-F238E27FC236}">
                <a16:creationId xmlns:a16="http://schemas.microsoft.com/office/drawing/2014/main" id="{0978DF6A-9A05-23CE-0DC5-5D2D5D08272F}"/>
              </a:ext>
            </a:extLst>
          </p:cNvPr>
          <p:cNvSpPr txBox="1">
            <a:spLocks noGrp="1"/>
          </p:cNvSpPr>
          <p:nvPr>
            <p:ph type="title"/>
          </p:nvPr>
        </p:nvSpPr>
        <p:spPr>
          <a:xfrm>
            <a:off x="198408" y="109468"/>
            <a:ext cx="11844066" cy="11430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Titillium Web" panose="00000500000000000000" pitchFamily="2" charset="0"/>
                <a:ea typeface="Titillium Web" panose="00000500000000000000" pitchFamily="2" charset="0"/>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9pPr>
          </a:lstStyle>
          <a:p>
            <a:endParaRPr dirty="0"/>
          </a:p>
        </p:txBody>
      </p:sp>
      <p:sp>
        <p:nvSpPr>
          <p:cNvPr id="3" name="Google Shape;11;p49">
            <a:extLst>
              <a:ext uri="{FF2B5EF4-FFF2-40B4-BE49-F238E27FC236}">
                <a16:creationId xmlns:a16="http://schemas.microsoft.com/office/drawing/2014/main" id="{B5709F3E-C7A2-3F26-2289-4F8F663DB46A}"/>
              </a:ext>
            </a:extLst>
          </p:cNvPr>
          <p:cNvSpPr txBox="1">
            <a:spLocks noGrp="1"/>
          </p:cNvSpPr>
          <p:nvPr>
            <p:ph idx="1" hasCustomPrompt="1"/>
          </p:nvPr>
        </p:nvSpPr>
        <p:spPr>
          <a:xfrm>
            <a:off x="198408" y="1447799"/>
            <a:ext cx="11844066" cy="4826251"/>
          </a:xfrm>
          <a:prstGeom prst="rect">
            <a:avLst/>
          </a:prstGeom>
          <a:noFill/>
          <a:ln>
            <a:noFill/>
          </a:ln>
        </p:spPr>
        <p:txBody>
          <a:bodyPr spcFirstLastPara="1" wrap="square" lIns="68575" tIns="34275" rIns="68575" bIns="34275" anchor="t" anchorCtr="0">
            <a:noAutofit/>
          </a:bodyPr>
          <a:lstStyle>
            <a:lvl1pPr marL="457200" marR="0" lvl="0" indent="-406400" algn="l" rtl="0">
              <a:lnSpc>
                <a:spcPct val="100000"/>
              </a:lnSpc>
              <a:spcBef>
                <a:spcPts val="560"/>
              </a:spcBef>
              <a:spcAft>
                <a:spcPts val="0"/>
              </a:spcAft>
              <a:buClr>
                <a:srgbClr val="7A0019"/>
              </a:buClr>
              <a:buSzPts val="2800"/>
              <a:buFont typeface="Noto Sans Symbols"/>
              <a:buChar char="❑"/>
              <a:defRPr sz="2800" b="0" i="0" u="none" strike="noStrike" cap="none">
                <a:solidFill>
                  <a:srgbClr val="595959"/>
                </a:solidFill>
                <a:latin typeface="+mn-lt"/>
                <a:ea typeface="Titillium Web" panose="00000500000000000000" pitchFamily="2" charset="0"/>
                <a:cs typeface="Arial"/>
                <a:sym typeface="Arial"/>
              </a:defRPr>
            </a:lvl1pPr>
            <a:lvl2pPr marL="914400" marR="0" lvl="1" indent="-381000" algn="l" rtl="0">
              <a:lnSpc>
                <a:spcPct val="100000"/>
              </a:lnSpc>
              <a:spcBef>
                <a:spcPts val="480"/>
              </a:spcBef>
              <a:spcAft>
                <a:spcPts val="0"/>
              </a:spcAft>
              <a:buClr>
                <a:srgbClr val="7A0019"/>
              </a:buClr>
              <a:buSzPts val="2400"/>
              <a:buFont typeface="Courier New"/>
              <a:buChar char="o"/>
              <a:defRPr sz="2400" b="0" i="0" u="none" strike="noStrike" cap="none">
                <a:solidFill>
                  <a:srgbClr val="595959"/>
                </a:solidFill>
                <a:latin typeface="+mn-lt"/>
                <a:ea typeface="Titillium Web" panose="00000500000000000000" pitchFamily="2" charset="0"/>
                <a:cs typeface="Arial"/>
                <a:sym typeface="Arial"/>
              </a:defRPr>
            </a:lvl2pPr>
            <a:lvl3pPr marL="1371600" marR="0" lvl="2" indent="-355600" algn="l" rtl="0">
              <a:lnSpc>
                <a:spcPct val="100000"/>
              </a:lnSpc>
              <a:spcBef>
                <a:spcPts val="400"/>
              </a:spcBef>
              <a:spcAft>
                <a:spcPts val="0"/>
              </a:spcAft>
              <a:buClr>
                <a:srgbClr val="7A0019"/>
              </a:buClr>
              <a:buSzPts val="2000"/>
              <a:buFont typeface="Noto Sans Symbols"/>
              <a:buChar char="✔"/>
              <a:defRPr sz="2000" b="0" i="0" u="none" strike="noStrike" cap="none">
                <a:solidFill>
                  <a:srgbClr val="595959"/>
                </a:solidFill>
                <a:latin typeface="+mn-lt"/>
                <a:ea typeface="Titillium Web" panose="00000500000000000000" pitchFamily="2" charset="0"/>
                <a:cs typeface="Arial"/>
                <a:sym typeface="Arial"/>
              </a:defRPr>
            </a:lvl3pPr>
            <a:lvl4pPr marL="1828800" marR="0" lvl="3" indent="-342900" algn="l" rtl="0">
              <a:lnSpc>
                <a:spcPct val="100000"/>
              </a:lnSpc>
              <a:spcBef>
                <a:spcPts val="360"/>
              </a:spcBef>
              <a:spcAft>
                <a:spcPts val="0"/>
              </a:spcAft>
              <a:buClr>
                <a:srgbClr val="7A0019"/>
              </a:buClr>
              <a:buSzPts val="1800"/>
              <a:buFont typeface="Arial"/>
              <a:buChar char="–"/>
              <a:defRPr sz="1800" b="0" i="0" u="none" strike="noStrike" cap="none">
                <a:solidFill>
                  <a:srgbClr val="595959"/>
                </a:solidFill>
                <a:latin typeface="Arial"/>
                <a:ea typeface="Arial"/>
                <a:cs typeface="Arial"/>
                <a:sym typeface="Arial"/>
              </a:defRPr>
            </a:lvl4pPr>
            <a:lvl5pPr marL="2286000" marR="0" lvl="4" indent="-342900" algn="l" rtl="0">
              <a:lnSpc>
                <a:spcPct val="100000"/>
              </a:lnSpc>
              <a:spcBef>
                <a:spcPts val="360"/>
              </a:spcBef>
              <a:spcAft>
                <a:spcPts val="0"/>
              </a:spcAft>
              <a:buClr>
                <a:srgbClr val="7A0019"/>
              </a:buClr>
              <a:buSzPts val="1800"/>
              <a:buFont typeface="Arial"/>
              <a:buChar char="»"/>
              <a:defRPr sz="1800" b="0" i="0" u="none" strike="noStrike" cap="none">
                <a:solidFill>
                  <a:srgbClr val="595959"/>
                </a:solidFill>
                <a:latin typeface="Arial"/>
                <a:ea typeface="Arial"/>
                <a:cs typeface="Arial"/>
                <a:sym typeface="Arial"/>
              </a:defRPr>
            </a:lvl5pPr>
            <a:lvl6pPr marL="2743200" marR="0" lvl="5"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9pPr>
          </a:lstStyle>
          <a:p>
            <a:r>
              <a:rPr lang="en-US" dirty="0"/>
              <a:t> </a:t>
            </a:r>
          </a:p>
          <a:p>
            <a:pPr lvl="1"/>
            <a:r>
              <a:rPr lang="en-US" dirty="0"/>
              <a:t> </a:t>
            </a:r>
          </a:p>
          <a:p>
            <a:pPr lvl="2"/>
            <a:r>
              <a:rPr lang="en-US" dirty="0"/>
              <a:t>   </a:t>
            </a:r>
            <a:endParaRPr dirty="0"/>
          </a:p>
        </p:txBody>
      </p:sp>
    </p:spTree>
    <p:extLst>
      <p:ext uri="{BB962C8B-B14F-4D97-AF65-F5344CB8AC3E}">
        <p14:creationId xmlns:p14="http://schemas.microsoft.com/office/powerpoint/2010/main" val="3393685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198408" y="109468"/>
            <a:ext cx="11844066" cy="11430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Corbel"/>
                <a:ea typeface="Corbel"/>
                <a:cs typeface="Corbel"/>
                <a:sym typeface="Corbe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rgbClr val="7A0019"/>
                </a:solidFill>
                <a:latin typeface="Arial"/>
                <a:ea typeface="Arial"/>
                <a:cs typeface="Arial"/>
                <a:sym typeface="Arial"/>
              </a:defRPr>
            </a:lvl9pPr>
          </a:lstStyle>
          <a:p>
            <a:endParaRPr dirty="0"/>
          </a:p>
        </p:txBody>
      </p:sp>
      <p:sp>
        <p:nvSpPr>
          <p:cNvPr id="11" name="Google Shape;11;p49"/>
          <p:cNvSpPr txBox="1">
            <a:spLocks noGrp="1"/>
          </p:cNvSpPr>
          <p:nvPr>
            <p:ph type="body" idx="1"/>
          </p:nvPr>
        </p:nvSpPr>
        <p:spPr>
          <a:xfrm>
            <a:off x="198408" y="1447799"/>
            <a:ext cx="11844066" cy="4826251"/>
          </a:xfrm>
          <a:prstGeom prst="rect">
            <a:avLst/>
          </a:prstGeom>
          <a:noFill/>
          <a:ln>
            <a:noFill/>
          </a:ln>
        </p:spPr>
        <p:txBody>
          <a:bodyPr spcFirstLastPara="1" wrap="square" lIns="68575" tIns="34275" rIns="68575" bIns="34275" anchor="t" anchorCtr="0">
            <a:noAutofit/>
          </a:bodyPr>
          <a:lstStyle>
            <a:lvl1pPr marL="457200" marR="0" lvl="0" indent="-406400" algn="l" rtl="0">
              <a:lnSpc>
                <a:spcPct val="100000"/>
              </a:lnSpc>
              <a:spcBef>
                <a:spcPts val="560"/>
              </a:spcBef>
              <a:spcAft>
                <a:spcPts val="0"/>
              </a:spcAft>
              <a:buClr>
                <a:srgbClr val="7A0019"/>
              </a:buClr>
              <a:buSzPts val="2800"/>
              <a:buFont typeface="Noto Sans Symbols"/>
              <a:buChar char="❑"/>
              <a:defRPr sz="2800" b="0" i="0" u="none" strike="noStrike" cap="none">
                <a:solidFill>
                  <a:srgbClr val="595959"/>
                </a:solidFill>
                <a:latin typeface="Arial"/>
                <a:ea typeface="Arial"/>
                <a:cs typeface="Arial"/>
                <a:sym typeface="Arial"/>
              </a:defRPr>
            </a:lvl1pPr>
            <a:lvl2pPr marL="914400" marR="0" lvl="1" indent="-381000" algn="l" rtl="0">
              <a:lnSpc>
                <a:spcPct val="100000"/>
              </a:lnSpc>
              <a:spcBef>
                <a:spcPts val="480"/>
              </a:spcBef>
              <a:spcAft>
                <a:spcPts val="0"/>
              </a:spcAft>
              <a:buClr>
                <a:srgbClr val="7A0019"/>
              </a:buClr>
              <a:buSzPts val="2400"/>
              <a:buFont typeface="Courier New"/>
              <a:buChar char="o"/>
              <a:defRPr sz="2400" b="0" i="0" u="none" strike="noStrike" cap="none">
                <a:solidFill>
                  <a:srgbClr val="595959"/>
                </a:solidFill>
                <a:latin typeface="Arial"/>
                <a:ea typeface="Arial"/>
                <a:cs typeface="Arial"/>
                <a:sym typeface="Arial"/>
              </a:defRPr>
            </a:lvl2pPr>
            <a:lvl3pPr marL="1371600" marR="0" lvl="2" indent="-355600" algn="l" rtl="0">
              <a:lnSpc>
                <a:spcPct val="100000"/>
              </a:lnSpc>
              <a:spcBef>
                <a:spcPts val="400"/>
              </a:spcBef>
              <a:spcAft>
                <a:spcPts val="0"/>
              </a:spcAft>
              <a:buClr>
                <a:srgbClr val="7A0019"/>
              </a:buClr>
              <a:buSzPts val="2000"/>
              <a:buFont typeface="Noto Sans Symbols"/>
              <a:buChar char="✔"/>
              <a:defRPr sz="2000" b="0" i="0" u="none" strike="noStrike" cap="none">
                <a:solidFill>
                  <a:srgbClr val="595959"/>
                </a:solidFill>
                <a:latin typeface="Arial"/>
                <a:ea typeface="Arial"/>
                <a:cs typeface="Arial"/>
                <a:sym typeface="Arial"/>
              </a:defRPr>
            </a:lvl3pPr>
            <a:lvl4pPr marL="1828800" marR="0" lvl="3" indent="-342900" algn="l" rtl="0">
              <a:lnSpc>
                <a:spcPct val="100000"/>
              </a:lnSpc>
              <a:spcBef>
                <a:spcPts val="360"/>
              </a:spcBef>
              <a:spcAft>
                <a:spcPts val="0"/>
              </a:spcAft>
              <a:buClr>
                <a:srgbClr val="7A0019"/>
              </a:buClr>
              <a:buSzPts val="1800"/>
              <a:buFont typeface="Arial"/>
              <a:buChar char="–"/>
              <a:defRPr sz="1800" b="0" i="0" u="none" strike="noStrike" cap="none">
                <a:solidFill>
                  <a:srgbClr val="595959"/>
                </a:solidFill>
                <a:latin typeface="Arial"/>
                <a:ea typeface="Arial"/>
                <a:cs typeface="Arial"/>
                <a:sym typeface="Arial"/>
              </a:defRPr>
            </a:lvl4pPr>
            <a:lvl5pPr marL="2286000" marR="0" lvl="4" indent="-342900" algn="l" rtl="0">
              <a:lnSpc>
                <a:spcPct val="100000"/>
              </a:lnSpc>
              <a:spcBef>
                <a:spcPts val="360"/>
              </a:spcBef>
              <a:spcAft>
                <a:spcPts val="0"/>
              </a:spcAft>
              <a:buClr>
                <a:srgbClr val="7A0019"/>
              </a:buClr>
              <a:buSzPts val="1800"/>
              <a:buFont typeface="Arial"/>
              <a:buChar char="»"/>
              <a:defRPr sz="1800" b="0" i="0" u="none" strike="noStrike" cap="none">
                <a:solidFill>
                  <a:srgbClr val="595959"/>
                </a:solidFill>
                <a:latin typeface="Arial"/>
                <a:ea typeface="Arial"/>
                <a:cs typeface="Arial"/>
                <a:sym typeface="Arial"/>
              </a:defRPr>
            </a:lvl5pPr>
            <a:lvl6pPr marL="2743200" marR="0" lvl="5"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9pPr>
          </a:lstStyle>
          <a:p>
            <a:r>
              <a:rPr lang="en-US" dirty="0"/>
              <a:t> </a:t>
            </a:r>
            <a:r>
              <a:rPr lang="en-US" dirty="0" err="1"/>
              <a:t>df</a:t>
            </a:r>
            <a:endParaRPr lang="en-US" dirty="0"/>
          </a:p>
          <a:p>
            <a:pPr lvl="1"/>
            <a:r>
              <a:rPr lang="en-US" dirty="0"/>
              <a:t> </a:t>
            </a:r>
            <a:r>
              <a:rPr lang="en-US" dirty="0" err="1"/>
              <a:t>df</a:t>
            </a:r>
            <a:endParaRPr lang="en-US" dirty="0"/>
          </a:p>
          <a:p>
            <a:pPr lvl="2"/>
            <a:r>
              <a:rPr lang="en-US" dirty="0"/>
              <a:t>  </a:t>
            </a:r>
            <a:r>
              <a:rPr lang="en-US" dirty="0" err="1"/>
              <a:t>df</a:t>
            </a:r>
            <a:endParaRPr dirty="0"/>
          </a:p>
        </p:txBody>
      </p:sp>
      <p:pic>
        <p:nvPicPr>
          <p:cNvPr id="12" name="Google Shape;12;p49" descr="/Users/ranja/Documents/5-resources/ppt/2018 ppt-with R/new/working files/graphics_HD-M-maroon.png"/>
          <p:cNvPicPr preferRelativeResize="0"/>
          <p:nvPr/>
        </p:nvPicPr>
        <p:blipFill rotWithShape="1">
          <a:blip r:embed="rId8">
            <a:alphaModFix/>
          </a:blip>
          <a:srcRect/>
          <a:stretch/>
        </p:blipFill>
        <p:spPr>
          <a:xfrm>
            <a:off x="0" y="6469381"/>
            <a:ext cx="12192000" cy="388620"/>
          </a:xfrm>
          <a:prstGeom prst="rect">
            <a:avLst/>
          </a:prstGeom>
          <a:noFill/>
          <a:ln>
            <a:noFill/>
          </a:ln>
        </p:spPr>
      </p:pic>
      <p:sp>
        <p:nvSpPr>
          <p:cNvPr id="13" name="Google Shape;13;p49"/>
          <p:cNvSpPr txBox="1">
            <a:spLocks noGrp="1"/>
          </p:cNvSpPr>
          <p:nvPr>
            <p:ph type="sldNum" idx="12"/>
          </p:nvPr>
        </p:nvSpPr>
        <p:spPr>
          <a:xfrm>
            <a:off x="10678602" y="6469381"/>
            <a:ext cx="81799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Titillium Web" panose="00000500000000000000" pitchFamily="2" charset="0"/>
                <a:ea typeface="Titillium Web"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dirty="0"/>
          </a:p>
        </p:txBody>
      </p:sp>
      <p:sp>
        <p:nvSpPr>
          <p:cNvPr id="2" name="TextBox 1">
            <a:extLst>
              <a:ext uri="{FF2B5EF4-FFF2-40B4-BE49-F238E27FC236}">
                <a16:creationId xmlns:a16="http://schemas.microsoft.com/office/drawing/2014/main" id="{07CDBD7D-3C01-B391-080B-54BA77F16936}"/>
              </a:ext>
            </a:extLst>
          </p:cNvPr>
          <p:cNvSpPr txBox="1"/>
          <p:nvPr userDrawn="1"/>
        </p:nvSpPr>
        <p:spPr>
          <a:xfrm>
            <a:off x="116457" y="6525191"/>
            <a:ext cx="1578634" cy="276999"/>
          </a:xfrm>
          <a:prstGeom prst="rect">
            <a:avLst/>
          </a:prstGeom>
          <a:noFill/>
        </p:spPr>
        <p:txBody>
          <a:bodyPr wrap="square" rtlCol="0">
            <a:spAutoFit/>
          </a:bodyPr>
          <a:lstStyle/>
          <a:p>
            <a:r>
              <a:rPr lang="en-US" sz="1200" dirty="0">
                <a:solidFill>
                  <a:schemeClr val="bg1"/>
                </a:solidFill>
                <a:latin typeface="Titillium Web" panose="00000500000000000000" pitchFamily="2" charset="0"/>
              </a:rPr>
              <a:t>CSCI 5541 NLP</a:t>
            </a: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Titillium Web" panose="00000500000000000000" pitchFamily="2" charset="0"/>
          <a:ea typeface="Titillium Web" panose="000005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tillium Web" panose="00000500000000000000" pitchFamily="2" charset="0"/>
          <a:ea typeface="Titillium Web" panose="000005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Titillium Web" panose="00000500000000000000" pitchFamily="2" charset="0"/>
          <a:ea typeface="Titillium Web" panose="00000500000000000000" pitchFamily="2" charset="0"/>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Titillium Web" panose="00000500000000000000" pitchFamily="2" charset="0"/>
          <a:ea typeface="Titillium Web" panose="00000500000000000000" pitchFamily="2" charset="0"/>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135.jpeg"/></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137.png"/></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www.wordclouds.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venturebeat.com/business/ibms-watson-wins-final-jeopardy-match/#:~:text=IBM's%20Watson%20supercomputer%20soundly%20defeated,the%20progress%20of%20artificial%20intelligenc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nlp.stanford.edu/IR-book/html/htmledition/stemming-and-lemmatization-1.html" TargetMode="External"/><Relationship Id="rId5" Type="http://schemas.openxmlformats.org/officeDocument/2006/relationships/image" Target="../media/image32.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3.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0.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4.gif"/><Relationship Id="rId5" Type="http://schemas.openxmlformats.org/officeDocument/2006/relationships/image" Target="../media/image43.jpg"/><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hyperlink" Target="https://www.instagram.com/reel/C-NuNbutMD6/" TargetMode="External"/><Relationship Id="rId3" Type="http://schemas.openxmlformats.org/officeDocument/2006/relationships/slideLayout" Target="../slideLayouts/slideLayout6.xml"/><Relationship Id="rId7" Type="http://schemas.openxmlformats.org/officeDocument/2006/relationships/image" Target="../media/image5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nytimes.com/2022/03/31/learning/24-new-words-invented-by-teenagers.html" TargetMode="External"/><Relationship Id="rId5" Type="http://schemas.openxmlformats.org/officeDocument/2006/relationships/image" Target="../media/image54.png"/><Relationship Id="rId4"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g"/><Relationship Id="rId9" Type="http://schemas.openxmlformats.org/officeDocument/2006/relationships/image" Target="../media/image75.png"/></Relationships>
</file>

<file path=ppt/slides/_rels/slide6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twitter.com/radamihalcea/status/1422892875218628616"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e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hyperlink" Target="https://docs.cohere.ai/prompt-engineering-wiki/"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docs.cohere.ai/prompt-engineering-wiki/"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3" Type="http://schemas.openxmlformats.org/officeDocument/2006/relationships/hyperlink" Target="https://docs.cohere.ai/prompt-engineering-wiki/"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hyperlink" Target="https://docs.cohere.ai/prompt-engineering-wiki/"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hyperlink" Target="https://docs.cohere.ai/prompt-engineering-wiki/"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s://towardsdatascience.com/a-quiet-shift-in-the-nlp-ecosystem-84672b8ec7af"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hyperlink" Target="https://towardsdatascience.com/a-quiet-shift-in-the-nlp-ecosystem-84672b8ec7af"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hyperlink" Target="https://towardsdatascience.com/a-quiet-shift-in-the-nlp-ecosystem-84672b8ec7af"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towardsdatascience.com/a-quiet-shift-in-the-nlp-ecosystem-84672b8ec7af"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hyperlink" Target="https://ai.googleblog.com/2022/04/pathways-language-model-palm-scaling-to.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hyperlink" Target="https://towardsdatascience.com/a-quiet-shift-in-the-nlp-ecosystem-84672b8ec7af"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ai.googleblog.com/2022/04/pathways-language-model-palm-scaling-to.html" TargetMode="External"/><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hyperlink" Target="https://arxiv.org/abs/2205.11916"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ai.googleblog.com/2022/04/pathways-language-model-palm-scaling-to.html"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10.gif"/></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hyperlink" Target="https://ai.googleblog.com/2022/04/pathways-language-model-palm-scaling-to.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hyperlink" Target="https://ai.googleblog.com/2022/04/pathways-language-model-palm-scaling-to.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hyperlink" Target="https://ai.googleblog.com/2023/01/google-research-2022-beyond-language.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hyperlink" Target="https://chat.openai.com/chat"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hyperlink" Target="https://chat.openai.com/chat"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hyperlink" Target="https://ai.googleblog.com/2023/01/google-research-2022-beyond-language.html"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hyperlink" Target="https://towardsdatascience.com/a-quiet-shift-in-the-nlp-ecosystem-84672b8ec7a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
          <p:cNvSpPr txBox="1">
            <a:spLocks noGrp="1"/>
          </p:cNvSpPr>
          <p:nvPr>
            <p:ph type="ctrTitle"/>
          </p:nvPr>
        </p:nvSpPr>
        <p:spPr>
          <a:xfrm>
            <a:off x="914400" y="787400"/>
            <a:ext cx="10668000" cy="11430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sz="4000" dirty="0"/>
              <a:t>CSCI 5541: Natural Language Processing</a:t>
            </a:r>
            <a:endParaRPr dirty="0"/>
          </a:p>
        </p:txBody>
      </p:sp>
      <p:sp>
        <p:nvSpPr>
          <p:cNvPr id="63" name="Google Shape;63;p1"/>
          <p:cNvSpPr txBox="1">
            <a:spLocks noGrp="1"/>
          </p:cNvSpPr>
          <p:nvPr>
            <p:ph type="body" idx="1"/>
          </p:nvPr>
        </p:nvSpPr>
        <p:spPr>
          <a:xfrm>
            <a:off x="914400" y="2135975"/>
            <a:ext cx="10668000" cy="609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2400"/>
              <a:buNone/>
            </a:pPr>
            <a:r>
              <a:rPr lang="en-US" sz="2400" b="1" dirty="0"/>
              <a:t>Lecture 2: Introduction to NLP</a:t>
            </a:r>
            <a:endParaRPr b="1" dirty="0"/>
          </a:p>
        </p:txBody>
      </p:sp>
      <p:sp>
        <p:nvSpPr>
          <p:cNvPr id="4" name="Google Shape;72;p13">
            <a:extLst>
              <a:ext uri="{FF2B5EF4-FFF2-40B4-BE49-F238E27FC236}">
                <a16:creationId xmlns:a16="http://schemas.microsoft.com/office/drawing/2014/main" id="{929FDC9C-A8E4-A01D-B9AC-56FD18F96DC8}"/>
              </a:ext>
            </a:extLst>
          </p:cNvPr>
          <p:cNvSpPr txBox="1">
            <a:spLocks/>
          </p:cNvSpPr>
          <p:nvPr/>
        </p:nvSpPr>
        <p:spPr>
          <a:xfrm>
            <a:off x="914401" y="2824109"/>
            <a:ext cx="3321170" cy="511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7A0019"/>
              </a:buClr>
              <a:buSzPts val="2800"/>
              <a:buFont typeface="Noto Sans Symbols"/>
              <a:buChar char="❑"/>
              <a:defRPr sz="2800" b="0" i="0" u="none" strike="noStrike" cap="none">
                <a:solidFill>
                  <a:srgbClr val="595959"/>
                </a:solidFill>
                <a:latin typeface="Arial"/>
                <a:ea typeface="Arial"/>
                <a:cs typeface="Arial"/>
                <a:sym typeface="Arial"/>
              </a:defRPr>
            </a:lvl1pPr>
            <a:lvl2pPr marL="914400" marR="0" lvl="1" indent="-381000" algn="l" rtl="0">
              <a:lnSpc>
                <a:spcPct val="100000"/>
              </a:lnSpc>
              <a:spcBef>
                <a:spcPts val="480"/>
              </a:spcBef>
              <a:spcAft>
                <a:spcPts val="0"/>
              </a:spcAft>
              <a:buClr>
                <a:srgbClr val="7A0019"/>
              </a:buClr>
              <a:buSzPts val="2400"/>
              <a:buFont typeface="Courier New"/>
              <a:buChar char="o"/>
              <a:defRPr sz="2400" b="0" i="0" u="none" strike="noStrike" cap="none">
                <a:solidFill>
                  <a:srgbClr val="595959"/>
                </a:solidFill>
                <a:latin typeface="Arial"/>
                <a:ea typeface="Arial"/>
                <a:cs typeface="Arial"/>
                <a:sym typeface="Arial"/>
              </a:defRPr>
            </a:lvl2pPr>
            <a:lvl3pPr marL="1371600" marR="0" lvl="2" indent="-355600" algn="l" rtl="0">
              <a:lnSpc>
                <a:spcPct val="100000"/>
              </a:lnSpc>
              <a:spcBef>
                <a:spcPts val="400"/>
              </a:spcBef>
              <a:spcAft>
                <a:spcPts val="0"/>
              </a:spcAft>
              <a:buClr>
                <a:srgbClr val="7A0019"/>
              </a:buClr>
              <a:buSzPts val="2000"/>
              <a:buFont typeface="Noto Sans Symbols"/>
              <a:buChar char="✔"/>
              <a:defRPr sz="2000" b="0" i="0" u="none" strike="noStrike" cap="none">
                <a:solidFill>
                  <a:srgbClr val="595959"/>
                </a:solidFill>
                <a:latin typeface="Arial"/>
                <a:ea typeface="Arial"/>
                <a:cs typeface="Arial"/>
                <a:sym typeface="Arial"/>
              </a:defRPr>
            </a:lvl3pPr>
            <a:lvl4pPr marL="1828800" marR="0" lvl="3" indent="-342900" algn="l" rtl="0">
              <a:lnSpc>
                <a:spcPct val="100000"/>
              </a:lnSpc>
              <a:spcBef>
                <a:spcPts val="360"/>
              </a:spcBef>
              <a:spcAft>
                <a:spcPts val="0"/>
              </a:spcAft>
              <a:buClr>
                <a:srgbClr val="7A0019"/>
              </a:buClr>
              <a:buSzPts val="1800"/>
              <a:buFont typeface="Arial"/>
              <a:buChar char="–"/>
              <a:defRPr sz="1800" b="0" i="0" u="none" strike="noStrike" cap="none">
                <a:solidFill>
                  <a:srgbClr val="595959"/>
                </a:solidFill>
                <a:latin typeface="Arial"/>
                <a:ea typeface="Arial"/>
                <a:cs typeface="Arial"/>
                <a:sym typeface="Arial"/>
              </a:defRPr>
            </a:lvl4pPr>
            <a:lvl5pPr marL="2286000" marR="0" lvl="4" indent="-342900" algn="l" rtl="0">
              <a:lnSpc>
                <a:spcPct val="100000"/>
              </a:lnSpc>
              <a:spcBef>
                <a:spcPts val="360"/>
              </a:spcBef>
              <a:spcAft>
                <a:spcPts val="0"/>
              </a:spcAft>
              <a:buClr>
                <a:srgbClr val="7A0019"/>
              </a:buClr>
              <a:buSzPts val="1800"/>
              <a:buFont typeface="Arial"/>
              <a:buChar char="»"/>
              <a:defRPr sz="1800" b="0" i="0" u="none" strike="noStrike" cap="none">
                <a:solidFill>
                  <a:srgbClr val="595959"/>
                </a:solidFill>
                <a:latin typeface="Arial"/>
                <a:ea typeface="Arial"/>
                <a:cs typeface="Arial"/>
                <a:sym typeface="Arial"/>
              </a:defRPr>
            </a:lvl5pPr>
            <a:lvl6pPr marL="2743200" marR="0" lvl="5"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rgbClr val="7A0019"/>
              </a:buClr>
              <a:buSzPts val="2000"/>
              <a:buFont typeface="Arial"/>
              <a:buChar char="»"/>
              <a:defRPr sz="2000" b="0" i="0" u="none" strike="noStrike" cap="none">
                <a:solidFill>
                  <a:schemeClr val="dk1"/>
                </a:solidFill>
                <a:latin typeface="Arial"/>
                <a:ea typeface="Arial"/>
                <a:cs typeface="Arial"/>
                <a:sym typeface="Arial"/>
              </a:defRPr>
            </a:lvl9pPr>
          </a:lstStyle>
          <a:p>
            <a:pPr marL="0" indent="0">
              <a:spcBef>
                <a:spcPts val="0"/>
              </a:spcBef>
              <a:buFont typeface="Noto Sans Symbols"/>
              <a:buNone/>
            </a:pPr>
            <a:r>
              <a:rPr lang="en-US" sz="1200" dirty="0">
                <a:latin typeface="+mn-lt"/>
              </a:rPr>
              <a:t>James Mooney</a:t>
            </a:r>
            <a:endParaRPr lang="en" sz="1200" dirty="0">
              <a:latin typeface="+mn-lt"/>
            </a:endParaRPr>
          </a:p>
        </p:txBody>
      </p:sp>
      <p:pic>
        <p:nvPicPr>
          <p:cNvPr id="6" name="Picture 2" descr="About Us | Agro Informatics">
            <a:extLst>
              <a:ext uri="{FF2B5EF4-FFF2-40B4-BE49-F238E27FC236}">
                <a16:creationId xmlns:a16="http://schemas.microsoft.com/office/drawing/2014/main" id="{BDBF686E-2A0F-AB39-CD2A-0D19F8C3A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03" y="3564964"/>
            <a:ext cx="1662997" cy="13414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5D6A48A6-5A39-0C1A-8577-89217762BF3C}"/>
              </a:ext>
            </a:extLst>
          </p:cNvPr>
          <p:cNvPicPr>
            <a:picLocks noChangeAspect="1"/>
          </p:cNvPicPr>
          <p:nvPr/>
        </p:nvPicPr>
        <p:blipFill>
          <a:blip r:embed="rId4"/>
          <a:stretch>
            <a:fillRect/>
          </a:stretch>
        </p:blipFill>
        <p:spPr>
          <a:xfrm>
            <a:off x="2838580" y="3292771"/>
            <a:ext cx="1852794" cy="18527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10</a:t>
            </a:fld>
            <a:endParaRPr sz="1200" b="0" i="0" u="none" strike="noStrike" cap="none" dirty="0">
              <a:solidFill>
                <a:schemeClr val="lt1"/>
              </a:solidFill>
              <a:ea typeface="Arial"/>
              <a:sym typeface="Arial"/>
            </a:endParaRPr>
          </a:p>
        </p:txBody>
      </p:sp>
      <p:sp>
        <p:nvSpPr>
          <p:cNvPr id="84" name="Google Shape;84;p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Language as Social Activity</a:t>
            </a:r>
            <a:endParaRPr dirty="0"/>
          </a:p>
        </p:txBody>
      </p:sp>
      <p:pic>
        <p:nvPicPr>
          <p:cNvPr id="3" name="Picture 2">
            <a:extLst>
              <a:ext uri="{FF2B5EF4-FFF2-40B4-BE49-F238E27FC236}">
                <a16:creationId xmlns:a16="http://schemas.microsoft.com/office/drawing/2014/main" id="{EC5A2D59-B310-2135-8B1B-BB149D6CF018}"/>
              </a:ext>
            </a:extLst>
          </p:cNvPr>
          <p:cNvPicPr>
            <a:picLocks noChangeAspect="1"/>
          </p:cNvPicPr>
          <p:nvPr/>
        </p:nvPicPr>
        <p:blipFill>
          <a:blip r:embed="rId3"/>
          <a:stretch>
            <a:fillRect/>
          </a:stretch>
        </p:blipFill>
        <p:spPr>
          <a:xfrm>
            <a:off x="3041650" y="1473200"/>
            <a:ext cx="6108700" cy="3911600"/>
          </a:xfrm>
          <a:prstGeom prst="rect">
            <a:avLst/>
          </a:prstGeom>
        </p:spPr>
      </p:pic>
    </p:spTree>
    <p:extLst>
      <p:ext uri="{BB962C8B-B14F-4D97-AF65-F5344CB8AC3E}">
        <p14:creationId xmlns:p14="http://schemas.microsoft.com/office/powerpoint/2010/main" val="2600543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7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100</a:t>
            </a:fld>
            <a:endParaRPr dirty="0"/>
          </a:p>
        </p:txBody>
      </p:sp>
      <p:pic>
        <p:nvPicPr>
          <p:cNvPr id="728" name="Google Shape;728;p75"/>
          <p:cNvPicPr preferRelativeResize="0"/>
          <p:nvPr/>
        </p:nvPicPr>
        <p:blipFill rotWithShape="1">
          <a:blip r:embed="rId3">
            <a:alphaModFix/>
          </a:blip>
          <a:srcRect/>
          <a:stretch/>
        </p:blipFill>
        <p:spPr>
          <a:xfrm>
            <a:off x="1105693" y="1252468"/>
            <a:ext cx="10029495" cy="4558862"/>
          </a:xfrm>
          <a:prstGeom prst="rect">
            <a:avLst/>
          </a:prstGeom>
          <a:noFill/>
          <a:ln>
            <a:noFill/>
          </a:ln>
        </p:spPr>
      </p:pic>
      <p:sp>
        <p:nvSpPr>
          <p:cNvPr id="3" name="Google Shape;842;p88">
            <a:extLst>
              <a:ext uri="{FF2B5EF4-FFF2-40B4-BE49-F238E27FC236}">
                <a16:creationId xmlns:a16="http://schemas.microsoft.com/office/drawing/2014/main" id="{FE295453-31E5-A1B5-A702-4C3AFAD6A338}"/>
              </a:ext>
            </a:extLst>
          </p:cNvPr>
          <p:cNvSpPr txBox="1">
            <a:spLocks noGrp="1"/>
          </p:cNvSpPr>
          <p:nvPr>
            <p:ph type="title"/>
          </p:nvPr>
        </p:nvSpPr>
        <p:spPr>
          <a:xfrm>
            <a:off x="198408" y="109468"/>
            <a:ext cx="11844066" cy="11430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Beyond Language</a:t>
            </a:r>
            <a:endParaRPr dirty="0"/>
          </a:p>
        </p:txBody>
      </p:sp>
    </p:spTree>
    <p:extLst>
      <p:ext uri="{BB962C8B-B14F-4D97-AF65-F5344CB8AC3E}">
        <p14:creationId xmlns:p14="http://schemas.microsoft.com/office/powerpoint/2010/main" val="3157779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101</a:t>
            </a:fld>
            <a:endParaRPr dirty="0"/>
          </a:p>
        </p:txBody>
      </p:sp>
      <p:sp>
        <p:nvSpPr>
          <p:cNvPr id="526" name="Google Shape;526;p50"/>
          <p:cNvSpPr txBox="1"/>
          <p:nvPr/>
        </p:nvSpPr>
        <p:spPr>
          <a:xfrm>
            <a:off x="1176307" y="2072124"/>
            <a:ext cx="9839385" cy="1754286"/>
          </a:xfrm>
          <a:prstGeom prst="rect">
            <a:avLst/>
          </a:prstGeom>
          <a:noFill/>
          <a:ln>
            <a:noFill/>
          </a:ln>
        </p:spPr>
        <p:txBody>
          <a:bodyPr spcFirstLastPara="1" wrap="square" lIns="91425" tIns="45700" rIns="91425" bIns="45700" anchor="t" anchorCtr="0">
            <a:spAutoFit/>
          </a:bodyPr>
          <a:lstStyle/>
          <a:p>
            <a:pPr marL="50800" marR="0" lvl="0" indent="0" algn="ctr" rtl="0">
              <a:lnSpc>
                <a:spcPct val="100000"/>
              </a:lnSpc>
              <a:spcBef>
                <a:spcPts val="0"/>
              </a:spcBef>
              <a:spcAft>
                <a:spcPts val="0"/>
              </a:spcAft>
              <a:buClr>
                <a:schemeClr val="dk1"/>
              </a:buClr>
              <a:buSzPts val="3200"/>
              <a:buFont typeface="Arial"/>
              <a:buNone/>
            </a:pPr>
            <a:r>
              <a:rPr lang="en-US" sz="5400" b="0" i="0" u="none" strike="noStrike" cap="none" dirty="0">
                <a:solidFill>
                  <a:srgbClr val="595959"/>
                </a:solidFill>
                <a:latin typeface="Titillium Web" panose="00000500000000000000" pitchFamily="2" charset="0"/>
                <a:sym typeface="Arial"/>
              </a:rPr>
              <a:t>Limits of LLMs and the Financial Incentives of </a:t>
            </a:r>
            <a:r>
              <a:rPr lang="en-US" sz="5400" b="0" i="0" u="none" strike="noStrike" cap="none" dirty="0" err="1">
                <a:solidFill>
                  <a:srgbClr val="595959"/>
                </a:solidFill>
                <a:latin typeface="Titillium Web" panose="00000500000000000000" pitchFamily="2" charset="0"/>
                <a:sym typeface="Arial"/>
              </a:rPr>
              <a:t>GenAI</a:t>
            </a:r>
            <a:endParaRPr sz="2800" b="0" i="0" u="none" strike="noStrike" cap="none" dirty="0">
              <a:solidFill>
                <a:srgbClr val="595959"/>
              </a:solidFill>
              <a:latin typeface="Titillium Web" panose="00000500000000000000" pitchFamily="2" charset="0"/>
              <a:sym typeface="Arial"/>
            </a:endParaRPr>
          </a:p>
        </p:txBody>
      </p:sp>
      <p:pic>
        <p:nvPicPr>
          <p:cNvPr id="8194" name="Picture 2" descr="Sigmoid Curves ...">
            <a:extLst>
              <a:ext uri="{FF2B5EF4-FFF2-40B4-BE49-F238E27FC236}">
                <a16:creationId xmlns:a16="http://schemas.microsoft.com/office/drawing/2014/main" id="{2D2601B9-59E3-AF29-BA44-98581BBE17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78" t="4315" r="5014" b="15395"/>
          <a:stretch/>
        </p:blipFill>
        <p:spPr bwMode="auto">
          <a:xfrm>
            <a:off x="4817163" y="3826410"/>
            <a:ext cx="2557671" cy="2280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625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102</a:t>
            </a:fld>
            <a:endParaRPr dirty="0"/>
          </a:p>
        </p:txBody>
      </p:sp>
      <p:sp>
        <p:nvSpPr>
          <p:cNvPr id="2" name="Title 4">
            <a:extLst>
              <a:ext uri="{FF2B5EF4-FFF2-40B4-BE49-F238E27FC236}">
                <a16:creationId xmlns:a16="http://schemas.microsoft.com/office/drawing/2014/main" id="{7A315854-EFA6-0FCB-3676-78BC3E0F16FC}"/>
              </a:ext>
            </a:extLst>
          </p:cNvPr>
          <p:cNvSpPr>
            <a:spLocks noGrp="1"/>
          </p:cNvSpPr>
          <p:nvPr>
            <p:ph type="title"/>
          </p:nvPr>
        </p:nvSpPr>
        <p:spPr>
          <a:xfrm>
            <a:off x="198408" y="109468"/>
            <a:ext cx="11844066" cy="1143000"/>
          </a:xfrm>
        </p:spPr>
        <p:txBody>
          <a:bodyPr/>
          <a:lstStyle/>
          <a:p>
            <a:r>
              <a:rPr lang="en-US" dirty="0"/>
              <a:t>Limits of scaling</a:t>
            </a:r>
          </a:p>
        </p:txBody>
      </p:sp>
      <p:pic>
        <p:nvPicPr>
          <p:cNvPr id="6146" name="Picture 2" descr="Money Svg Dollar Sign Svg Cash Svg Silhouette Dxf Files ...">
            <a:extLst>
              <a:ext uri="{FF2B5EF4-FFF2-40B4-BE49-F238E27FC236}">
                <a16:creationId xmlns:a16="http://schemas.microsoft.com/office/drawing/2014/main" id="{E0C47F0E-BBBC-1E8C-2910-7ED1B2710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24" y="2305299"/>
            <a:ext cx="3474411" cy="260885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ize Matters: How Big Is Too Big for An LLM? | by Dr. Leon Eversberg |  Towards AI">
            <a:extLst>
              <a:ext uri="{FF2B5EF4-FFF2-40B4-BE49-F238E27FC236}">
                <a16:creationId xmlns:a16="http://schemas.microsoft.com/office/drawing/2014/main" id="{3B97FCAF-4112-E004-197B-F3C564214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448" y="685368"/>
            <a:ext cx="7947552" cy="24318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0DCA5B6-F377-8329-FC9D-09305EA53AB6}"/>
              </a:ext>
            </a:extLst>
          </p:cNvPr>
          <p:cNvPicPr>
            <a:picLocks noChangeAspect="1"/>
          </p:cNvPicPr>
          <p:nvPr/>
        </p:nvPicPr>
        <p:blipFill>
          <a:blip r:embed="rId5"/>
          <a:stretch>
            <a:fillRect/>
          </a:stretch>
        </p:blipFill>
        <p:spPr>
          <a:xfrm>
            <a:off x="5536039" y="3259977"/>
            <a:ext cx="5364370" cy="3066662"/>
          </a:xfrm>
          <a:prstGeom prst="rect">
            <a:avLst/>
          </a:prstGeom>
        </p:spPr>
      </p:pic>
    </p:spTree>
    <p:extLst>
      <p:ext uri="{BB962C8B-B14F-4D97-AF65-F5344CB8AC3E}">
        <p14:creationId xmlns:p14="http://schemas.microsoft.com/office/powerpoint/2010/main" val="1782584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9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103</a:t>
            </a:fld>
            <a:endParaRPr dirty="0"/>
          </a:p>
        </p:txBody>
      </p:sp>
      <p:sp>
        <p:nvSpPr>
          <p:cNvPr id="6" name="Title 5">
            <a:extLst>
              <a:ext uri="{FF2B5EF4-FFF2-40B4-BE49-F238E27FC236}">
                <a16:creationId xmlns:a16="http://schemas.microsoft.com/office/drawing/2014/main" id="{88631191-D135-C65F-D393-951718A5F1C3}"/>
              </a:ext>
            </a:extLst>
          </p:cNvPr>
          <p:cNvSpPr>
            <a:spLocks noGrp="1"/>
          </p:cNvSpPr>
          <p:nvPr>
            <p:ph type="title"/>
          </p:nvPr>
        </p:nvSpPr>
        <p:spPr/>
        <p:txBody>
          <a:bodyPr/>
          <a:lstStyle/>
          <a:p>
            <a:r>
              <a:rPr lang="en-US" dirty="0"/>
              <a:t>Falling Short</a:t>
            </a:r>
          </a:p>
        </p:txBody>
      </p:sp>
      <p:pic>
        <p:nvPicPr>
          <p:cNvPr id="3" name="Picture 2">
            <a:extLst>
              <a:ext uri="{FF2B5EF4-FFF2-40B4-BE49-F238E27FC236}">
                <a16:creationId xmlns:a16="http://schemas.microsoft.com/office/drawing/2014/main" id="{71166681-15F2-A3C2-1E0C-BC48FD089CFA}"/>
              </a:ext>
            </a:extLst>
          </p:cNvPr>
          <p:cNvPicPr>
            <a:picLocks noChangeAspect="1"/>
          </p:cNvPicPr>
          <p:nvPr/>
        </p:nvPicPr>
        <p:blipFill>
          <a:blip r:embed="rId3"/>
          <a:stretch>
            <a:fillRect/>
          </a:stretch>
        </p:blipFill>
        <p:spPr>
          <a:xfrm>
            <a:off x="5367131" y="655171"/>
            <a:ext cx="6507192" cy="5547657"/>
          </a:xfrm>
          <a:prstGeom prst="rect">
            <a:avLst/>
          </a:prstGeom>
        </p:spPr>
      </p:pic>
      <p:sp>
        <p:nvSpPr>
          <p:cNvPr id="4" name="TextBox 3">
            <a:extLst>
              <a:ext uri="{FF2B5EF4-FFF2-40B4-BE49-F238E27FC236}">
                <a16:creationId xmlns:a16="http://schemas.microsoft.com/office/drawing/2014/main" id="{35E329BF-00AF-733A-2AEB-44BA386CC412}"/>
              </a:ext>
            </a:extLst>
          </p:cNvPr>
          <p:cNvSpPr txBox="1"/>
          <p:nvPr/>
        </p:nvSpPr>
        <p:spPr>
          <a:xfrm>
            <a:off x="317676" y="1252468"/>
            <a:ext cx="4704897" cy="4801314"/>
          </a:xfrm>
          <a:prstGeom prst="rect">
            <a:avLst/>
          </a:prstGeom>
          <a:noFill/>
        </p:spPr>
        <p:txBody>
          <a:bodyPr wrap="square" rtlCol="0">
            <a:spAutoFit/>
          </a:bodyPr>
          <a:lstStyle/>
          <a:p>
            <a:pPr marL="285750" indent="-285750">
              <a:buFont typeface="Arial" panose="020B0604020202020204" pitchFamily="34" charset="0"/>
              <a:buChar char="•"/>
            </a:pPr>
            <a:r>
              <a:rPr lang="en-US" sz="1800" dirty="0"/>
              <a:t>Benchmarks saturate rapidly, but this does not lead to immediate capabilities on tasks we would like to automate outside the scope of those benchmarks</a:t>
            </a:r>
          </a:p>
          <a:p>
            <a:pPr marL="285750" indent="-285750">
              <a:buFont typeface="Arial" panose="020B0604020202020204" pitchFamily="34" charset="0"/>
              <a:buChar char="•"/>
            </a:pPr>
            <a:r>
              <a:rPr lang="en-US" sz="1800" dirty="0"/>
              <a:t>How much are current benchmarks serving as a proxy for getting an enormous number of intelligent people to stuff as much insight into the models as possible (either with good training environments in RL settings, or large datasets of reasoning over certain problem areas)?</a:t>
            </a:r>
          </a:p>
          <a:p>
            <a:pPr marL="285750" indent="-285750">
              <a:buFont typeface="Arial" panose="020B0604020202020204" pitchFamily="34" charset="0"/>
              <a:buChar char="•"/>
            </a:pPr>
            <a:r>
              <a:rPr lang="en-US" sz="1800" dirty="0"/>
              <a:t>How can we design better benchmarks which indicate that supposedly ‘PhD level’ models are capable of quickly doing the kinds of basic work that we actually care about</a:t>
            </a:r>
          </a:p>
        </p:txBody>
      </p:sp>
    </p:spTree>
    <p:extLst>
      <p:ext uri="{BB962C8B-B14F-4D97-AF65-F5344CB8AC3E}">
        <p14:creationId xmlns:p14="http://schemas.microsoft.com/office/powerpoint/2010/main" val="33156438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8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104</a:t>
            </a:fld>
            <a:endParaRPr dirty="0"/>
          </a:p>
        </p:txBody>
      </p:sp>
      <p:sp>
        <p:nvSpPr>
          <p:cNvPr id="851" name="Google Shape;851;p8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AI “arms race” by Big Tech</a:t>
            </a:r>
            <a:endParaRPr dirty="0"/>
          </a:p>
        </p:txBody>
      </p:sp>
      <p:pic>
        <p:nvPicPr>
          <p:cNvPr id="15362" name="Picture 2" descr="Big tech 2025 capex may hit $200 billion as gen-AI demand booms | Insights  | Bloomberg Professional Services">
            <a:extLst>
              <a:ext uri="{FF2B5EF4-FFF2-40B4-BE49-F238E27FC236}">
                <a16:creationId xmlns:a16="http://schemas.microsoft.com/office/drawing/2014/main" id="{FA65589B-253D-1785-AAD6-73377159C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429" y="1043593"/>
            <a:ext cx="6295459" cy="47708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13D4C9-0829-01A9-99DC-097EB57C5BEF}"/>
              </a:ext>
            </a:extLst>
          </p:cNvPr>
          <p:cNvSpPr txBox="1"/>
          <p:nvPr/>
        </p:nvSpPr>
        <p:spPr>
          <a:xfrm>
            <a:off x="0" y="5983985"/>
            <a:ext cx="6135756" cy="523220"/>
          </a:xfrm>
          <a:prstGeom prst="rect">
            <a:avLst/>
          </a:prstGeom>
          <a:noFill/>
        </p:spPr>
        <p:txBody>
          <a:bodyPr wrap="square">
            <a:spAutoFit/>
          </a:bodyPr>
          <a:lstStyle/>
          <a:p>
            <a:r>
              <a:rPr lang="en-US" dirty="0"/>
              <a:t>https://</a:t>
            </a:r>
            <a:r>
              <a:rPr lang="en-US" dirty="0" err="1"/>
              <a:t>www.bloomberg.com</a:t>
            </a:r>
            <a:r>
              <a:rPr lang="en-US" dirty="0"/>
              <a:t>/professional/insights/technology/big-tech-2025-capex-may-hit-200-billion-as-gen-ai-demand-booms/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8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105</a:t>
            </a:fld>
            <a:endParaRPr dirty="0"/>
          </a:p>
        </p:txBody>
      </p:sp>
      <p:sp>
        <p:nvSpPr>
          <p:cNvPr id="851" name="Google Shape;851;p8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Growth Economics and High </a:t>
            </a:r>
            <a:r>
              <a:rPr lang="en-US" dirty="0" err="1"/>
              <a:t>CapEx</a:t>
            </a:r>
            <a:endParaRPr dirty="0"/>
          </a:p>
        </p:txBody>
      </p:sp>
      <p:pic>
        <p:nvPicPr>
          <p:cNvPr id="25602" name="Picture 2" descr="Disruptive technologies are changing many markets. What effects will that  have on your business? – Parmatur Pulse">
            <a:extLst>
              <a:ext uri="{FF2B5EF4-FFF2-40B4-BE49-F238E27FC236}">
                <a16:creationId xmlns:a16="http://schemas.microsoft.com/office/drawing/2014/main" id="{B0115D4A-25C7-B375-5A8F-64D7D078F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688" y="1647890"/>
            <a:ext cx="5476352" cy="31745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CF463E-7978-A949-552A-5B179E3A5E1D}"/>
              </a:ext>
            </a:extLst>
          </p:cNvPr>
          <p:cNvSpPr txBox="1"/>
          <p:nvPr/>
        </p:nvSpPr>
        <p:spPr>
          <a:xfrm>
            <a:off x="7643423" y="5313199"/>
            <a:ext cx="2324542" cy="307777"/>
          </a:xfrm>
          <a:prstGeom prst="rect">
            <a:avLst/>
          </a:prstGeom>
          <a:noFill/>
        </p:spPr>
        <p:txBody>
          <a:bodyPr wrap="square">
            <a:spAutoFit/>
          </a:bodyPr>
          <a:lstStyle/>
          <a:p>
            <a:r>
              <a:rPr lang="en-US" dirty="0"/>
              <a:t>Supply Side Advantages</a:t>
            </a:r>
          </a:p>
        </p:txBody>
      </p:sp>
      <p:pic>
        <p:nvPicPr>
          <p:cNvPr id="25604" name="Picture 4" descr="Uber Sees Hypergrowth, Vulnerabilities in its S-1">
            <a:extLst>
              <a:ext uri="{FF2B5EF4-FFF2-40B4-BE49-F238E27FC236}">
                <a16:creationId xmlns:a16="http://schemas.microsoft.com/office/drawing/2014/main" id="{30759F9A-D45A-5947-A0F6-C2A3EDBB0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877" y="1396209"/>
            <a:ext cx="3557413" cy="32600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5DAF5E-AC33-8B99-6D2A-5B5F5C248044}"/>
              </a:ext>
            </a:extLst>
          </p:cNvPr>
          <p:cNvSpPr txBox="1"/>
          <p:nvPr/>
        </p:nvSpPr>
        <p:spPr>
          <a:xfrm>
            <a:off x="1691313" y="5154014"/>
            <a:ext cx="2324542" cy="307777"/>
          </a:xfrm>
          <a:prstGeom prst="rect">
            <a:avLst/>
          </a:prstGeom>
          <a:noFill/>
        </p:spPr>
        <p:txBody>
          <a:bodyPr wrap="square">
            <a:spAutoFit/>
          </a:bodyPr>
          <a:lstStyle/>
          <a:p>
            <a:r>
              <a:rPr lang="en-US" dirty="0"/>
              <a:t>Demand-side Advantages</a:t>
            </a:r>
          </a:p>
        </p:txBody>
      </p:sp>
    </p:spTree>
    <p:extLst>
      <p:ext uri="{BB962C8B-B14F-4D97-AF65-F5344CB8AC3E}">
        <p14:creationId xmlns:p14="http://schemas.microsoft.com/office/powerpoint/2010/main" val="25481705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8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106</a:t>
            </a:fld>
            <a:endParaRPr dirty="0"/>
          </a:p>
        </p:txBody>
      </p:sp>
      <p:sp>
        <p:nvSpPr>
          <p:cNvPr id="851" name="Google Shape;851;p8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The Game Theory of the AI Arms Race</a:t>
            </a:r>
            <a:endParaRPr dirty="0"/>
          </a:p>
        </p:txBody>
      </p:sp>
      <p:pic>
        <p:nvPicPr>
          <p:cNvPr id="3" name="Picture 2">
            <a:extLst>
              <a:ext uri="{FF2B5EF4-FFF2-40B4-BE49-F238E27FC236}">
                <a16:creationId xmlns:a16="http://schemas.microsoft.com/office/drawing/2014/main" id="{00590EB8-D4C8-225C-616A-156C613DC824}"/>
              </a:ext>
            </a:extLst>
          </p:cNvPr>
          <p:cNvPicPr>
            <a:picLocks noChangeAspect="1"/>
          </p:cNvPicPr>
          <p:nvPr/>
        </p:nvPicPr>
        <p:blipFill>
          <a:blip r:embed="rId3"/>
          <a:stretch>
            <a:fillRect/>
          </a:stretch>
        </p:blipFill>
        <p:spPr>
          <a:xfrm>
            <a:off x="266062" y="1806348"/>
            <a:ext cx="5854379" cy="3801417"/>
          </a:xfrm>
          <a:prstGeom prst="rect">
            <a:avLst/>
          </a:prstGeom>
        </p:spPr>
      </p:pic>
      <p:sp>
        <p:nvSpPr>
          <p:cNvPr id="4" name="Google Shape;722;p74">
            <a:extLst>
              <a:ext uri="{FF2B5EF4-FFF2-40B4-BE49-F238E27FC236}">
                <a16:creationId xmlns:a16="http://schemas.microsoft.com/office/drawing/2014/main" id="{AAEF56F6-3D90-7848-4E77-E2D2094044A9}"/>
              </a:ext>
            </a:extLst>
          </p:cNvPr>
          <p:cNvSpPr txBox="1"/>
          <p:nvPr/>
        </p:nvSpPr>
        <p:spPr>
          <a:xfrm>
            <a:off x="6831772" y="6161645"/>
            <a:ext cx="609765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400" b="0" i="0" u="none" strike="noStrike" cap="none" dirty="0">
                <a:solidFill>
                  <a:srgbClr val="000000"/>
                </a:solidFill>
                <a:latin typeface="Titillium Web" panose="00000500000000000000" pitchFamily="2" charset="0"/>
                <a:sym typeface="Arial"/>
              </a:rPr>
              <a:t>https://</a:t>
            </a:r>
            <a:r>
              <a:rPr lang="en-US" sz="1400" b="0" i="0" u="none" strike="noStrike" cap="none" dirty="0" err="1">
                <a:solidFill>
                  <a:srgbClr val="000000"/>
                </a:solidFill>
                <a:latin typeface="Titillium Web" panose="00000500000000000000" pitchFamily="2" charset="0"/>
                <a:sym typeface="Arial"/>
              </a:rPr>
              <a:t>www.sequoiacap.com</a:t>
            </a:r>
            <a:r>
              <a:rPr lang="en-US" sz="1400" b="0" i="0" u="none" strike="noStrike" cap="none" dirty="0">
                <a:solidFill>
                  <a:srgbClr val="000000"/>
                </a:solidFill>
                <a:latin typeface="Titillium Web" panose="00000500000000000000" pitchFamily="2" charset="0"/>
                <a:sym typeface="Arial"/>
              </a:rPr>
              <a:t>/article/ai-optimism-vs-ai-arms-race/</a:t>
            </a:r>
            <a:endParaRPr sz="1400" b="0" i="0" u="none" strike="noStrike" cap="none" dirty="0">
              <a:solidFill>
                <a:srgbClr val="000000"/>
              </a:solidFill>
              <a:latin typeface="Titillium Web" panose="00000500000000000000" pitchFamily="2" charset="0"/>
              <a:sym typeface="Arial"/>
            </a:endParaRPr>
          </a:p>
        </p:txBody>
      </p:sp>
      <p:pic>
        <p:nvPicPr>
          <p:cNvPr id="5" name="Picture 4">
            <a:extLst>
              <a:ext uri="{FF2B5EF4-FFF2-40B4-BE49-F238E27FC236}">
                <a16:creationId xmlns:a16="http://schemas.microsoft.com/office/drawing/2014/main" id="{80D9B216-60F7-90C2-9B44-56DF302253F5}"/>
              </a:ext>
            </a:extLst>
          </p:cNvPr>
          <p:cNvPicPr>
            <a:picLocks noChangeAspect="1"/>
          </p:cNvPicPr>
          <p:nvPr/>
        </p:nvPicPr>
        <p:blipFill>
          <a:blip r:embed="rId4"/>
          <a:stretch>
            <a:fillRect/>
          </a:stretch>
        </p:blipFill>
        <p:spPr>
          <a:xfrm>
            <a:off x="6677666" y="1479550"/>
            <a:ext cx="5067349" cy="4344407"/>
          </a:xfrm>
          <a:prstGeom prst="rect">
            <a:avLst/>
          </a:prstGeom>
        </p:spPr>
      </p:pic>
      <p:sp>
        <p:nvSpPr>
          <p:cNvPr id="6" name="Frame 5">
            <a:extLst>
              <a:ext uri="{FF2B5EF4-FFF2-40B4-BE49-F238E27FC236}">
                <a16:creationId xmlns:a16="http://schemas.microsoft.com/office/drawing/2014/main" id="{70CDDAA1-E09A-E9B6-3DD2-64EA7C57A3A9}"/>
              </a:ext>
            </a:extLst>
          </p:cNvPr>
          <p:cNvSpPr/>
          <p:nvPr/>
        </p:nvSpPr>
        <p:spPr>
          <a:xfrm>
            <a:off x="6677667" y="2716697"/>
            <a:ext cx="5209534" cy="1828800"/>
          </a:xfrm>
          <a:prstGeom prst="frame">
            <a:avLst>
              <a:gd name="adj1" fmla="val 16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4F055F10-6AE9-55C7-2137-32E2864BA693}"/>
              </a:ext>
            </a:extLst>
          </p:cNvPr>
          <p:cNvSpPr/>
          <p:nvPr/>
        </p:nvSpPr>
        <p:spPr>
          <a:xfrm>
            <a:off x="6677665" y="4916557"/>
            <a:ext cx="5209534" cy="907400"/>
          </a:xfrm>
          <a:prstGeom prst="frame">
            <a:avLst>
              <a:gd name="adj1" fmla="val 16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8281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8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107</a:t>
            </a:fld>
            <a:endParaRPr dirty="0"/>
          </a:p>
        </p:txBody>
      </p:sp>
      <p:sp>
        <p:nvSpPr>
          <p:cNvPr id="851" name="Google Shape;851;p8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What if They are Wrong?</a:t>
            </a:r>
            <a:br>
              <a:rPr lang="en-US" dirty="0"/>
            </a:br>
            <a:r>
              <a:rPr lang="en-US" sz="2200" dirty="0"/>
              <a:t>(it will sting, but they will probably be fine…unless margin increases)</a:t>
            </a:r>
            <a:endParaRPr sz="2200" dirty="0"/>
          </a:p>
        </p:txBody>
      </p:sp>
      <p:pic>
        <p:nvPicPr>
          <p:cNvPr id="24578" name="Picture 2" descr="FRB: FEDS Notes">
            <a:extLst>
              <a:ext uri="{FF2B5EF4-FFF2-40B4-BE49-F238E27FC236}">
                <a16:creationId xmlns:a16="http://schemas.microsoft.com/office/drawing/2014/main" id="{A6645A13-A8E0-56FA-E19F-681CC23FD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894" y="2006146"/>
            <a:ext cx="5369259" cy="28457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98F5BA-7BAF-C266-9FCC-FA86768412DB}"/>
              </a:ext>
            </a:extLst>
          </p:cNvPr>
          <p:cNvSpPr txBox="1"/>
          <p:nvPr/>
        </p:nvSpPr>
        <p:spPr>
          <a:xfrm>
            <a:off x="317676" y="1563967"/>
            <a:ext cx="4704897"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Computer hardware depreciates very rapidly (typically ~50% every 2-3 years)</a:t>
            </a:r>
          </a:p>
          <a:p>
            <a:pPr marL="285750" indent="-285750">
              <a:buFont typeface="Arial" panose="020B0604020202020204" pitchFamily="34" charset="0"/>
              <a:buChar char="•"/>
            </a:pPr>
            <a:r>
              <a:rPr lang="en-US" sz="2800" dirty="0"/>
              <a:t>This means revenues must be recovered from high spend very fast in order to compensate for this loss</a:t>
            </a:r>
          </a:p>
        </p:txBody>
      </p:sp>
    </p:spTree>
    <p:extLst>
      <p:ext uri="{BB962C8B-B14F-4D97-AF65-F5344CB8AC3E}">
        <p14:creationId xmlns:p14="http://schemas.microsoft.com/office/powerpoint/2010/main" val="26240744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9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108</a:t>
            </a:fld>
            <a:endParaRPr dirty="0"/>
          </a:p>
        </p:txBody>
      </p:sp>
      <p:sp>
        <p:nvSpPr>
          <p:cNvPr id="871" name="Google Shape;871;p91"/>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Summary</a:t>
            </a:r>
            <a:endParaRPr dirty="0"/>
          </a:p>
        </p:txBody>
      </p:sp>
      <p:sp>
        <p:nvSpPr>
          <p:cNvPr id="872" name="Google Shape;872;p91"/>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latin typeface="Titillium Web" panose="00000500000000000000" pitchFamily="2" charset="0"/>
              </a:rPr>
              <a:t>NLP is interdisciplinary</a:t>
            </a:r>
            <a:endParaRPr sz="32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latin typeface="Titillium Web" panose="00000500000000000000" pitchFamily="2" charset="0"/>
              </a:rPr>
              <a:t>Language consists of many levels of structure:</a:t>
            </a:r>
            <a:endParaRPr sz="32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Phonology, syntax, semantics, discourse, pragmatics</a:t>
            </a:r>
            <a:endParaRPr sz="28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latin typeface="Titillium Web" panose="00000500000000000000" pitchFamily="2" charset="0"/>
              </a:rPr>
              <a:t>Processing language is difficult, due to </a:t>
            </a:r>
            <a:endParaRPr sz="32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ambiguity, scales, sparsity, variation, implication, and representation</a:t>
            </a:r>
            <a:endParaRPr sz="28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latin typeface="Titillium Web" panose="00000500000000000000" pitchFamily="2" charset="0"/>
              </a:rPr>
              <a:t>Development of NLP models and representations grows rapidly</a:t>
            </a:r>
            <a:endParaRPr sz="32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From rules to feature learning to RNNs to Transformers</a:t>
            </a:r>
            <a:endParaRPr sz="28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latin typeface="Titillium Web" panose="00000500000000000000" pitchFamily="2" charset="0"/>
              </a:rPr>
              <a:t>“Large” language models</a:t>
            </a:r>
            <a:endParaRPr sz="32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Generalist AI or AGI via prompting and chat</a:t>
            </a:r>
            <a:endParaRPr sz="28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Scaling law</a:t>
            </a:r>
            <a:endParaRPr sz="28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Multimodal</a:t>
            </a:r>
            <a:endParaRPr sz="28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Limitations? Future directions?</a:t>
            </a:r>
            <a:endParaRPr sz="2800" dirty="0">
              <a:latin typeface="Titillium Web" panose="000005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11</a:t>
            </a:fld>
            <a:endParaRPr sz="1200" b="0" i="0" u="none" strike="noStrike" cap="none" dirty="0">
              <a:solidFill>
                <a:schemeClr val="lt1"/>
              </a:solidFill>
              <a:ea typeface="Arial"/>
              <a:sym typeface="Arial"/>
            </a:endParaRPr>
          </a:p>
        </p:txBody>
      </p:sp>
      <p:sp>
        <p:nvSpPr>
          <p:cNvPr id="84" name="Google Shape;84;p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How biased are our mental models to Language?</a:t>
            </a:r>
            <a:endParaRPr dirty="0"/>
          </a:p>
        </p:txBody>
      </p:sp>
      <p:pic>
        <p:nvPicPr>
          <p:cNvPr id="4" name="Picture 3">
            <a:extLst>
              <a:ext uri="{FF2B5EF4-FFF2-40B4-BE49-F238E27FC236}">
                <a16:creationId xmlns:a16="http://schemas.microsoft.com/office/drawing/2014/main" id="{7F51B137-3F86-3CF7-163B-9F7FD7672A76}"/>
              </a:ext>
            </a:extLst>
          </p:cNvPr>
          <p:cNvPicPr>
            <a:picLocks noChangeAspect="1"/>
          </p:cNvPicPr>
          <p:nvPr/>
        </p:nvPicPr>
        <p:blipFill>
          <a:blip r:embed="rId3"/>
          <a:stretch>
            <a:fillRect/>
          </a:stretch>
        </p:blipFill>
        <p:spPr>
          <a:xfrm>
            <a:off x="1091095" y="2215804"/>
            <a:ext cx="3901668" cy="2210421"/>
          </a:xfrm>
          <a:prstGeom prst="rect">
            <a:avLst/>
          </a:prstGeom>
        </p:spPr>
      </p:pic>
      <p:pic>
        <p:nvPicPr>
          <p:cNvPr id="1026" name="Picture 2" descr="Computer Chip Vector Art, Icons, and ...">
            <a:extLst>
              <a:ext uri="{FF2B5EF4-FFF2-40B4-BE49-F238E27FC236}">
                <a16:creationId xmlns:a16="http://schemas.microsoft.com/office/drawing/2014/main" id="{0AF5EA02-C182-2FE2-D405-AC30C2076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726" y="2089150"/>
            <a:ext cx="3035300" cy="2679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297B90-4FEB-846E-DF3D-B643F4F48CE4}"/>
              </a:ext>
            </a:extLst>
          </p:cNvPr>
          <p:cNvSpPr txBox="1"/>
          <p:nvPr/>
        </p:nvSpPr>
        <p:spPr>
          <a:xfrm>
            <a:off x="1091095" y="4863548"/>
            <a:ext cx="3997740" cy="307777"/>
          </a:xfrm>
          <a:prstGeom prst="rect">
            <a:avLst/>
          </a:prstGeom>
          <a:noFill/>
        </p:spPr>
        <p:txBody>
          <a:bodyPr wrap="square" rtlCol="0">
            <a:spAutoFit/>
          </a:bodyPr>
          <a:lstStyle/>
          <a:p>
            <a:r>
              <a:rPr lang="en-US" dirty="0"/>
              <a:t>Behaviorist – Little Bias within models</a:t>
            </a:r>
          </a:p>
        </p:txBody>
      </p:sp>
      <p:sp>
        <p:nvSpPr>
          <p:cNvPr id="6" name="TextBox 5">
            <a:extLst>
              <a:ext uri="{FF2B5EF4-FFF2-40B4-BE49-F238E27FC236}">
                <a16:creationId xmlns:a16="http://schemas.microsoft.com/office/drawing/2014/main" id="{9ECD1224-0F1F-2522-3E2F-50DE6F4C22F0}"/>
              </a:ext>
            </a:extLst>
          </p:cNvPr>
          <p:cNvSpPr txBox="1"/>
          <p:nvPr/>
        </p:nvSpPr>
        <p:spPr>
          <a:xfrm>
            <a:off x="7057326" y="4863548"/>
            <a:ext cx="3997740" cy="523220"/>
          </a:xfrm>
          <a:prstGeom prst="rect">
            <a:avLst/>
          </a:prstGeom>
          <a:noFill/>
        </p:spPr>
        <p:txBody>
          <a:bodyPr wrap="square" rtlCol="0">
            <a:spAutoFit/>
          </a:bodyPr>
          <a:lstStyle/>
          <a:p>
            <a:r>
              <a:rPr lang="en-US" dirty="0"/>
              <a:t>Language is Embedded in our minds – High bias</a:t>
            </a:r>
          </a:p>
        </p:txBody>
      </p:sp>
    </p:spTree>
    <p:extLst>
      <p:ext uri="{BB962C8B-B14F-4D97-AF65-F5344CB8AC3E}">
        <p14:creationId xmlns:p14="http://schemas.microsoft.com/office/powerpoint/2010/main" val="202581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12</a:t>
            </a:fld>
            <a:endParaRPr sz="1200" b="0" i="0" u="none" strike="noStrike" cap="none" dirty="0">
              <a:solidFill>
                <a:schemeClr val="lt1"/>
              </a:solidFill>
              <a:ea typeface="Arial"/>
              <a:sym typeface="Arial"/>
            </a:endParaRPr>
          </a:p>
        </p:txBody>
      </p:sp>
      <p:sp>
        <p:nvSpPr>
          <p:cNvPr id="100" name="Google Shape;100;p6"/>
          <p:cNvSpPr txBox="1"/>
          <p:nvPr/>
        </p:nvSpPr>
        <p:spPr>
          <a:xfrm>
            <a:off x="287121" y="2111235"/>
            <a:ext cx="2604977" cy="1134534"/>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7A0019"/>
              </a:buClr>
              <a:buSzPts val="3200"/>
              <a:buFont typeface="Noto Sans Symbols"/>
              <a:buNone/>
            </a:pPr>
            <a:r>
              <a:rPr lang="en-US" sz="6000" b="0" i="0" u="none" strike="noStrike" cap="none" dirty="0">
                <a:solidFill>
                  <a:srgbClr val="595959"/>
                </a:solidFill>
                <a:latin typeface="Titillium Web" panose="00000500000000000000" pitchFamily="2" charset="0"/>
                <a:sym typeface="Arial"/>
              </a:rPr>
              <a:t> NLP</a:t>
            </a:r>
            <a:endParaRPr sz="4000" b="0" i="0" u="none" strike="noStrike" cap="none" dirty="0">
              <a:solidFill>
                <a:schemeClr val="dk1"/>
              </a:solidFill>
              <a:latin typeface="Titillium Web" panose="00000500000000000000" pitchFamily="2" charset="0"/>
              <a:sym typeface="Arial"/>
            </a:endParaRPr>
          </a:p>
        </p:txBody>
      </p:sp>
      <p:sp>
        <p:nvSpPr>
          <p:cNvPr id="101" name="Google Shape;101;p6"/>
          <p:cNvSpPr/>
          <p:nvPr/>
        </p:nvSpPr>
        <p:spPr>
          <a:xfrm>
            <a:off x="2892098" y="1997859"/>
            <a:ext cx="8848453"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3200"/>
              <a:buFont typeface="Arial"/>
              <a:buNone/>
            </a:pPr>
            <a:r>
              <a:rPr lang="en-US" sz="6000" b="0" i="0" u="none" strike="noStrike" cap="none" dirty="0">
                <a:solidFill>
                  <a:srgbClr val="595959"/>
                </a:solidFill>
                <a:latin typeface="Titillium Web" panose="00000500000000000000" pitchFamily="2" charset="0"/>
                <a:sym typeface="Arial"/>
              </a:rPr>
              <a:t>= </a:t>
            </a:r>
            <a:r>
              <a:rPr lang="en-US" sz="6000" b="0" i="0" u="none" strike="noStrike" cap="none" dirty="0">
                <a:solidFill>
                  <a:srgbClr val="7A0019"/>
                </a:solidFill>
                <a:latin typeface="Titillium Web" panose="00000500000000000000" pitchFamily="2" charset="0"/>
                <a:sym typeface="Arial"/>
              </a:rPr>
              <a:t>Processing</a:t>
            </a:r>
            <a:r>
              <a:rPr lang="en-US" sz="6000" b="0" i="0" u="none" strike="noStrike" cap="none" dirty="0">
                <a:solidFill>
                  <a:srgbClr val="595959"/>
                </a:solidFill>
                <a:latin typeface="Titillium Web" panose="00000500000000000000" pitchFamily="2" charset="0"/>
                <a:sym typeface="Arial"/>
              </a:rPr>
              <a:t> language with computers</a:t>
            </a:r>
            <a:endParaRPr sz="4000" b="0" i="0" u="none" strike="noStrike" cap="none" dirty="0">
              <a:solidFill>
                <a:schemeClr val="dk1"/>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8" name="Google Shape;108;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13</a:t>
            </a:fld>
            <a:endParaRPr sz="1200" b="0" i="0" u="none" strike="noStrike" cap="none" dirty="0">
              <a:solidFill>
                <a:schemeClr val="lt1"/>
              </a:solidFill>
              <a:ea typeface="Arial"/>
              <a:sym typeface="Arial"/>
            </a:endParaRPr>
          </a:p>
        </p:txBody>
      </p:sp>
      <p:sp>
        <p:nvSpPr>
          <p:cNvPr id="106" name="Google Shape;106;p7"/>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Processing as sorting and clouding</a:t>
            </a:r>
            <a:endParaRPr dirty="0"/>
          </a:p>
        </p:txBody>
      </p:sp>
      <p:pic>
        <p:nvPicPr>
          <p:cNvPr id="107" name="Google Shape;107;p7" descr="Map&#10;&#10;Description automatically generated with medium confidence"/>
          <p:cNvPicPr preferRelativeResize="0">
            <a:picLocks noGrp="1"/>
          </p:cNvPicPr>
          <p:nvPr>
            <p:ph idx="1"/>
          </p:nvPr>
        </p:nvPicPr>
        <p:blipFill rotWithShape="1">
          <a:blip r:embed="rId3">
            <a:alphaModFix/>
          </a:blip>
          <a:stretch/>
        </p:blipFill>
        <p:spPr>
          <a:xfrm>
            <a:off x="3707606" y="1447800"/>
            <a:ext cx="4826000" cy="4826000"/>
          </a:xfrm>
          <a:prstGeom prst="rect">
            <a:avLst/>
          </a:prstGeom>
          <a:noFill/>
          <a:ln>
            <a:noFill/>
          </a:ln>
        </p:spPr>
      </p:pic>
      <p:sp>
        <p:nvSpPr>
          <p:cNvPr id="109" name="Google Shape;109;p7"/>
          <p:cNvSpPr txBox="1"/>
          <p:nvPr/>
        </p:nvSpPr>
        <p:spPr>
          <a:xfrm>
            <a:off x="3820936" y="6225118"/>
            <a:ext cx="4712505" cy="2439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dirty="0">
                <a:solidFill>
                  <a:schemeClr val="dk1"/>
                </a:solidFill>
                <a:latin typeface="Titillium Web" panose="00000500000000000000" pitchFamily="2" charset="0"/>
                <a:sym typeface="Arial"/>
              </a:rPr>
              <a:t>Word cloud generated with text on our class homepage using </a:t>
            </a:r>
            <a:r>
              <a:rPr lang="en-US" sz="100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www.wordclouds.com</a:t>
            </a:r>
            <a:r>
              <a:rPr lang="en-US" sz="1000" b="0" i="0" u="none" strike="noStrike" cap="none" dirty="0">
                <a:solidFill>
                  <a:schemeClr val="dk1"/>
                </a:solidFill>
                <a:latin typeface="Titillium Web" panose="00000500000000000000" pitchFamily="2" charset="0"/>
                <a:sym typeface="Arial"/>
              </a:rPr>
              <a:t> </a:t>
            </a:r>
            <a:endParaRPr sz="1800" b="0" i="0" u="none" strike="noStrike" cap="none" dirty="0">
              <a:solidFill>
                <a:schemeClr val="dk1"/>
              </a:solidFill>
              <a:latin typeface="Titillium Web" panose="00000500000000000000" pitchFamily="2" charset="0"/>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14</a:t>
            </a:fld>
            <a:endParaRPr sz="1200" b="0" i="0" u="none" strike="noStrike" cap="none" dirty="0">
              <a:solidFill>
                <a:schemeClr val="lt1"/>
              </a:solidFill>
              <a:ea typeface="Arial"/>
              <a:sym typeface="Arial"/>
            </a:endParaRPr>
          </a:p>
        </p:txBody>
      </p:sp>
      <p:sp>
        <p:nvSpPr>
          <p:cNvPr id="114" name="Google Shape;114;p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Processing as understanding sentiment</a:t>
            </a:r>
            <a:endParaRPr dirty="0"/>
          </a:p>
        </p:txBody>
      </p:sp>
      <p:sp>
        <p:nvSpPr>
          <p:cNvPr id="4" name="Content Placeholder 3">
            <a:extLst>
              <a:ext uri="{FF2B5EF4-FFF2-40B4-BE49-F238E27FC236}">
                <a16:creationId xmlns:a16="http://schemas.microsoft.com/office/drawing/2014/main" id="{EEE9DF3E-FE75-18B5-A25E-F75F6F9178E0}"/>
              </a:ext>
            </a:extLst>
          </p:cNvPr>
          <p:cNvSpPr>
            <a:spLocks noGrp="1"/>
          </p:cNvSpPr>
          <p:nvPr>
            <p:ph idx="1"/>
          </p:nvPr>
        </p:nvSpPr>
        <p:spPr/>
        <p:txBody>
          <a:bodyPr/>
          <a:lstStyle/>
          <a:p>
            <a:endParaRPr lang="en-US"/>
          </a:p>
        </p:txBody>
      </p:sp>
      <p:pic>
        <p:nvPicPr>
          <p:cNvPr id="116" name="Google Shape;116;p8" descr="Sentiment Analysis and Opinion Mining | SpringerLink"/>
          <p:cNvPicPr preferRelativeResize="0"/>
          <p:nvPr/>
        </p:nvPicPr>
        <p:blipFill rotWithShape="1">
          <a:blip r:embed="rId3">
            <a:alphaModFix/>
          </a:blip>
          <a:srcRect/>
          <a:stretch/>
        </p:blipFill>
        <p:spPr>
          <a:xfrm>
            <a:off x="1828799" y="1598771"/>
            <a:ext cx="9146359" cy="3971925"/>
          </a:xfrm>
          <a:prstGeom prst="rect">
            <a:avLst/>
          </a:prstGeom>
          <a:noFill/>
          <a:ln>
            <a:noFill/>
          </a:ln>
        </p:spPr>
      </p:pic>
      <p:sp>
        <p:nvSpPr>
          <p:cNvPr id="117" name="Google Shape;117;p8"/>
          <p:cNvSpPr txBox="1"/>
          <p:nvPr/>
        </p:nvSpPr>
        <p:spPr>
          <a:xfrm>
            <a:off x="4574516" y="6222842"/>
            <a:ext cx="391477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dirty="0">
                <a:solidFill>
                  <a:schemeClr val="dk1"/>
                </a:solidFill>
                <a:latin typeface="Titillium Web" panose="00000500000000000000" pitchFamily="2" charset="0"/>
                <a:sym typeface="Arial"/>
              </a:rPr>
              <a:t>Lei Zhang and Bing Liu, Sentiment Analysis and Opinion Mining</a:t>
            </a:r>
            <a:endParaRPr sz="1800" b="0" i="0" u="none" strike="noStrike" cap="none" dirty="0">
              <a:solidFill>
                <a:schemeClr val="dk1"/>
              </a:solidFill>
              <a:latin typeface="Titillium Web" panose="00000500000000000000" pitchFamily="2" charset="0"/>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1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15</a:t>
            </a:fld>
            <a:endParaRPr sz="1200" b="0" i="0" u="none" strike="noStrike" cap="none" dirty="0">
              <a:solidFill>
                <a:schemeClr val="lt1"/>
              </a:solidFill>
              <a:ea typeface="Arial"/>
              <a:sym typeface="Arial"/>
            </a:endParaRPr>
          </a:p>
        </p:txBody>
      </p:sp>
      <p:sp>
        <p:nvSpPr>
          <p:cNvPr id="131" name="Google Shape;131;p10"/>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Processing as assistant</a:t>
            </a:r>
            <a:endParaRPr dirty="0"/>
          </a:p>
        </p:txBody>
      </p:sp>
      <p:sp>
        <p:nvSpPr>
          <p:cNvPr id="4" name="Content Placeholder 3">
            <a:extLst>
              <a:ext uri="{FF2B5EF4-FFF2-40B4-BE49-F238E27FC236}">
                <a16:creationId xmlns:a16="http://schemas.microsoft.com/office/drawing/2014/main" id="{3CE025BC-0CC5-42B7-FC6D-A53ED25FC16C}"/>
              </a:ext>
            </a:extLst>
          </p:cNvPr>
          <p:cNvSpPr>
            <a:spLocks noGrp="1"/>
          </p:cNvSpPr>
          <p:nvPr>
            <p:ph idx="1"/>
          </p:nvPr>
        </p:nvSpPr>
        <p:spPr/>
        <p:txBody>
          <a:bodyPr/>
          <a:lstStyle/>
          <a:p>
            <a:endParaRPr lang="en-US"/>
          </a:p>
        </p:txBody>
      </p:sp>
      <p:pic>
        <p:nvPicPr>
          <p:cNvPr id="133" name="Google Shape;133;p10" descr="The 60 Most Useful Alexa Skills of 2022"/>
          <p:cNvPicPr preferRelativeResize="0"/>
          <p:nvPr/>
        </p:nvPicPr>
        <p:blipFill rotWithShape="1">
          <a:blip r:embed="rId3">
            <a:alphaModFix/>
          </a:blip>
          <a:srcRect/>
          <a:stretch/>
        </p:blipFill>
        <p:spPr>
          <a:xfrm>
            <a:off x="1996281" y="1552575"/>
            <a:ext cx="8199437" cy="46133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40" name="Google Shape;140;p1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16</a:t>
            </a:fld>
            <a:endParaRPr sz="1200" b="0" i="0" u="none" strike="noStrike" cap="none" dirty="0">
              <a:solidFill>
                <a:schemeClr val="lt1"/>
              </a:solidFill>
              <a:ea typeface="Arial"/>
              <a:sym typeface="Arial"/>
            </a:endParaRPr>
          </a:p>
        </p:txBody>
      </p:sp>
      <p:sp>
        <p:nvSpPr>
          <p:cNvPr id="138" name="Google Shape;138;p11"/>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Processing as question answering</a:t>
            </a:r>
            <a:endParaRPr dirty="0"/>
          </a:p>
        </p:txBody>
      </p:sp>
      <p:sp>
        <p:nvSpPr>
          <p:cNvPr id="139" name="Google Shape;139;p11"/>
          <p:cNvSpPr txBox="1">
            <a:spLocks noGrp="1"/>
          </p:cNvSpPr>
          <p:nvPr>
            <p:ph idx="1"/>
          </p:nvPr>
        </p:nvSpPr>
        <p:spPr>
          <a:xfrm>
            <a:off x="6536602" y="1447799"/>
            <a:ext cx="5505872" cy="4826251"/>
          </a:xfrm>
          <a:prstGeom prst="rect">
            <a:avLst/>
          </a:prstGeom>
          <a:noFill/>
          <a:ln>
            <a:noFill/>
          </a:ln>
        </p:spPr>
        <p:txBody>
          <a:bodyPr spcFirstLastPara="1" wrap="square" lIns="68575" tIns="34275" rIns="68575" bIns="34275" anchor="t" anchorCtr="0">
            <a:noAutofit/>
          </a:bodyPr>
          <a:lstStyle/>
          <a:p>
            <a:pPr marL="342937" lvl="0" indent="-342937" algn="l" rtl="0">
              <a:lnSpc>
                <a:spcPct val="100000"/>
              </a:lnSpc>
              <a:spcBef>
                <a:spcPts val="0"/>
              </a:spcBef>
              <a:spcAft>
                <a:spcPts val="0"/>
              </a:spcAft>
              <a:buSzPts val="2400"/>
              <a:buChar char="❑"/>
            </a:pPr>
            <a:r>
              <a:rPr lang="en-US" sz="3200" dirty="0">
                <a:latin typeface="Titillium Web" panose="00000500000000000000" pitchFamily="2" charset="0"/>
              </a:rPr>
              <a:t>What year was Abraham Lincoln born?</a:t>
            </a:r>
            <a:endParaRPr sz="3600" dirty="0">
              <a:latin typeface="Titillium Web" panose="00000500000000000000" pitchFamily="2" charset="0"/>
            </a:endParaRPr>
          </a:p>
          <a:p>
            <a:pPr marL="342937" lvl="0" indent="-342937" algn="l" rtl="0">
              <a:lnSpc>
                <a:spcPct val="100000"/>
              </a:lnSpc>
              <a:spcBef>
                <a:spcPts val="480"/>
              </a:spcBef>
              <a:spcAft>
                <a:spcPts val="0"/>
              </a:spcAft>
              <a:buSzPts val="2400"/>
              <a:buChar char="❑"/>
            </a:pPr>
            <a:r>
              <a:rPr lang="en-US" sz="3200" dirty="0">
                <a:latin typeface="Titillium Web" panose="00000500000000000000" pitchFamily="2" charset="0"/>
              </a:rPr>
              <a:t>How many states were in the United States that year?</a:t>
            </a:r>
            <a:endParaRPr sz="3600" dirty="0">
              <a:latin typeface="Titillium Web" panose="00000500000000000000" pitchFamily="2" charset="0"/>
            </a:endParaRPr>
          </a:p>
          <a:p>
            <a:pPr marL="342937" lvl="0" indent="-342937" algn="l" rtl="0">
              <a:lnSpc>
                <a:spcPct val="100000"/>
              </a:lnSpc>
              <a:spcBef>
                <a:spcPts val="480"/>
              </a:spcBef>
              <a:spcAft>
                <a:spcPts val="0"/>
              </a:spcAft>
              <a:buSzPts val="2400"/>
              <a:buChar char="❑"/>
            </a:pPr>
            <a:r>
              <a:rPr lang="en-US" sz="3200" dirty="0">
                <a:latin typeface="Titillium Web" panose="00000500000000000000" pitchFamily="2" charset="0"/>
              </a:rPr>
              <a:t>How much Chinese silk was exported to England in the end of the 18</a:t>
            </a:r>
            <a:r>
              <a:rPr lang="en-US" sz="3200" baseline="30000" dirty="0">
                <a:latin typeface="Titillium Web" panose="00000500000000000000" pitchFamily="2" charset="0"/>
              </a:rPr>
              <a:t>th</a:t>
            </a:r>
            <a:r>
              <a:rPr lang="en-US" sz="3200" dirty="0">
                <a:latin typeface="Titillium Web" panose="00000500000000000000" pitchFamily="2" charset="0"/>
              </a:rPr>
              <a:t> century?</a:t>
            </a:r>
            <a:endParaRPr sz="3200" dirty="0">
              <a:latin typeface="Titillium Web" panose="00000500000000000000" pitchFamily="2" charset="0"/>
            </a:endParaRPr>
          </a:p>
        </p:txBody>
      </p:sp>
      <p:pic>
        <p:nvPicPr>
          <p:cNvPr id="141" name="Google Shape;141;p11" descr="First &amp;#39;Jeopardy,&amp;#39; next the world: IBM&amp;#39;s plans for Watson | InfoWorld"/>
          <p:cNvPicPr preferRelativeResize="0"/>
          <p:nvPr/>
        </p:nvPicPr>
        <p:blipFill rotWithShape="1">
          <a:blip r:embed="rId3">
            <a:alphaModFix/>
          </a:blip>
          <a:srcRect/>
          <a:stretch/>
        </p:blipFill>
        <p:spPr>
          <a:xfrm>
            <a:off x="284672" y="1447799"/>
            <a:ext cx="6037773" cy="3396247"/>
          </a:xfrm>
          <a:prstGeom prst="rect">
            <a:avLst/>
          </a:prstGeom>
          <a:noFill/>
          <a:ln>
            <a:noFill/>
          </a:ln>
        </p:spPr>
      </p:pic>
      <p:sp>
        <p:nvSpPr>
          <p:cNvPr id="142" name="Google Shape;142;p11"/>
          <p:cNvSpPr txBox="1"/>
          <p:nvPr/>
        </p:nvSpPr>
        <p:spPr>
          <a:xfrm>
            <a:off x="3847922" y="6207453"/>
            <a:ext cx="60960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It’s alive: IBM’s Watson supercomputer defeats humans in final Jeopardy match</a:t>
            </a:r>
            <a:r>
              <a:rPr lang="en-US" sz="1100" b="0" i="0" u="sng" strike="noStrike" cap="none" dirty="0">
                <a:solidFill>
                  <a:schemeClr val="dk1"/>
                </a:solidFill>
                <a:latin typeface="Titillium Web" panose="00000500000000000000" pitchFamily="2" charset="0"/>
                <a:sym typeface="Arial"/>
              </a:rPr>
              <a:t>, 2011</a:t>
            </a:r>
            <a:endParaRPr sz="1400" b="0" i="0" u="sng" strike="noStrike" cap="none" dirty="0">
              <a:solidFill>
                <a:srgbClr val="000000"/>
              </a:solidFill>
              <a:latin typeface="Titillium Web" panose="00000500000000000000" pitchFamily="2" charset="0"/>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p1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17</a:t>
            </a:fld>
            <a:endParaRPr sz="1200" b="0" i="0" u="none" strike="noStrike" cap="none" dirty="0">
              <a:solidFill>
                <a:schemeClr val="lt1"/>
              </a:solidFill>
              <a:ea typeface="Arial"/>
              <a:sym typeface="Arial"/>
            </a:endParaRPr>
          </a:p>
        </p:txBody>
      </p:sp>
      <p:sp>
        <p:nvSpPr>
          <p:cNvPr id="147" name="Google Shape;147;p1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Processing as translation</a:t>
            </a:r>
            <a:endParaRPr dirty="0"/>
          </a:p>
        </p:txBody>
      </p:sp>
      <p:sp>
        <p:nvSpPr>
          <p:cNvPr id="4" name="Content Placeholder 3">
            <a:extLst>
              <a:ext uri="{FF2B5EF4-FFF2-40B4-BE49-F238E27FC236}">
                <a16:creationId xmlns:a16="http://schemas.microsoft.com/office/drawing/2014/main" id="{B9AB0B97-66EA-BC6C-2030-1F8B284E20C8}"/>
              </a:ext>
            </a:extLst>
          </p:cNvPr>
          <p:cNvSpPr>
            <a:spLocks noGrp="1"/>
          </p:cNvSpPr>
          <p:nvPr>
            <p:ph idx="1"/>
          </p:nvPr>
        </p:nvSpPr>
        <p:spPr/>
        <p:txBody>
          <a:bodyPr/>
          <a:lstStyle/>
          <a:p>
            <a:endParaRPr lang="en-US"/>
          </a:p>
        </p:txBody>
      </p:sp>
      <p:pic>
        <p:nvPicPr>
          <p:cNvPr id="149" name="Google Shape;149;p12" descr="Graphical user interface, text, application&#10;&#10;Description automatically generated"/>
          <p:cNvPicPr preferRelativeResize="0"/>
          <p:nvPr/>
        </p:nvPicPr>
        <p:blipFill rotWithShape="1">
          <a:blip r:embed="rId3">
            <a:alphaModFix/>
          </a:blip>
          <a:srcRect/>
          <a:stretch/>
        </p:blipFill>
        <p:spPr>
          <a:xfrm>
            <a:off x="2896253" y="1145136"/>
            <a:ext cx="6704946" cy="52384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6" name="Google Shape;156;p1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18</a:t>
            </a:fld>
            <a:endParaRPr sz="1200" b="0" i="0" u="none" strike="noStrike" cap="none" dirty="0">
              <a:solidFill>
                <a:schemeClr val="lt1"/>
              </a:solidFill>
              <a:ea typeface="Arial"/>
              <a:sym typeface="Arial"/>
            </a:endParaRPr>
          </a:p>
        </p:txBody>
      </p:sp>
      <p:sp>
        <p:nvSpPr>
          <p:cNvPr id="154" name="Google Shape;154;p13"/>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Processing as (email) assistant</a:t>
            </a:r>
            <a:endParaRPr dirty="0"/>
          </a:p>
        </p:txBody>
      </p:sp>
      <p:sp>
        <p:nvSpPr>
          <p:cNvPr id="4" name="Content Placeholder 3">
            <a:extLst>
              <a:ext uri="{FF2B5EF4-FFF2-40B4-BE49-F238E27FC236}">
                <a16:creationId xmlns:a16="http://schemas.microsoft.com/office/drawing/2014/main" id="{8C00AAA5-8685-6EB5-299B-24BA1CE858F5}"/>
              </a:ext>
            </a:extLst>
          </p:cNvPr>
          <p:cNvSpPr>
            <a:spLocks noGrp="1"/>
          </p:cNvSpPr>
          <p:nvPr>
            <p:ph idx="1"/>
          </p:nvPr>
        </p:nvSpPr>
        <p:spPr/>
        <p:txBody>
          <a:bodyPr/>
          <a:lstStyle/>
          <a:p>
            <a:endParaRPr lang="en-US"/>
          </a:p>
        </p:txBody>
      </p:sp>
      <p:pic>
        <p:nvPicPr>
          <p:cNvPr id="157" name="Google Shape;157;p13"/>
          <p:cNvPicPr preferRelativeResize="0"/>
          <p:nvPr/>
        </p:nvPicPr>
        <p:blipFill rotWithShape="1">
          <a:blip r:embed="rId3">
            <a:alphaModFix/>
          </a:blip>
          <a:srcRect l="-1204" t="559" b="30384"/>
          <a:stretch/>
        </p:blipFill>
        <p:spPr>
          <a:xfrm>
            <a:off x="431015" y="1671747"/>
            <a:ext cx="7535774" cy="3800697"/>
          </a:xfrm>
          <a:prstGeom prst="rect">
            <a:avLst/>
          </a:prstGeom>
          <a:noFill/>
          <a:ln>
            <a:noFill/>
          </a:ln>
        </p:spPr>
      </p:pic>
      <p:pic>
        <p:nvPicPr>
          <p:cNvPr id="158" name="Google Shape;158;p13" descr="Grammarly: Free Online Writing Assistant"/>
          <p:cNvPicPr preferRelativeResize="0"/>
          <p:nvPr/>
        </p:nvPicPr>
        <p:blipFill rotWithShape="1">
          <a:blip r:embed="rId4">
            <a:alphaModFix/>
          </a:blip>
          <a:srcRect/>
          <a:stretch/>
        </p:blipFill>
        <p:spPr>
          <a:xfrm>
            <a:off x="8574665" y="1554638"/>
            <a:ext cx="2997020" cy="43583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CDF1F5-2D0A-B274-68C6-A11217A88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3" name="Title 2">
            <a:extLst>
              <a:ext uri="{FF2B5EF4-FFF2-40B4-BE49-F238E27FC236}">
                <a16:creationId xmlns:a16="http://schemas.microsoft.com/office/drawing/2014/main" id="{5951D651-7A34-A165-211F-EFE4404BF4E4}"/>
              </a:ext>
            </a:extLst>
          </p:cNvPr>
          <p:cNvSpPr>
            <a:spLocks noGrp="1"/>
          </p:cNvSpPr>
          <p:nvPr>
            <p:ph type="title"/>
          </p:nvPr>
        </p:nvSpPr>
        <p:spPr/>
        <p:txBody>
          <a:bodyPr/>
          <a:lstStyle/>
          <a:p>
            <a:r>
              <a:rPr lang="en-US" dirty="0"/>
              <a:t>Processing as communication</a:t>
            </a:r>
          </a:p>
        </p:txBody>
      </p:sp>
      <p:sp>
        <p:nvSpPr>
          <p:cNvPr id="7" name="Content Placeholder 6">
            <a:extLst>
              <a:ext uri="{FF2B5EF4-FFF2-40B4-BE49-F238E27FC236}">
                <a16:creationId xmlns:a16="http://schemas.microsoft.com/office/drawing/2014/main" id="{BBE518A0-3C6B-7824-D410-553A084E8B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18B930F-60F1-AF85-A29D-4638BC892B4C}"/>
              </a:ext>
            </a:extLst>
          </p:cNvPr>
          <p:cNvPicPr>
            <a:picLocks noChangeAspect="1"/>
          </p:cNvPicPr>
          <p:nvPr/>
        </p:nvPicPr>
        <p:blipFill>
          <a:blip r:embed="rId2"/>
          <a:stretch>
            <a:fillRect/>
          </a:stretch>
        </p:blipFill>
        <p:spPr>
          <a:xfrm>
            <a:off x="2286000" y="1225877"/>
            <a:ext cx="7620000" cy="4953000"/>
          </a:xfrm>
          <a:prstGeom prst="rect">
            <a:avLst/>
          </a:prstGeom>
        </p:spPr>
      </p:pic>
    </p:spTree>
    <p:extLst>
      <p:ext uri="{BB962C8B-B14F-4D97-AF65-F5344CB8AC3E}">
        <p14:creationId xmlns:p14="http://schemas.microsoft.com/office/powerpoint/2010/main" val="168086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D220A9-0D3B-DDC6-E722-FBA3C20D5567}"/>
              </a:ext>
            </a:extLst>
          </p:cNvPr>
          <p:cNvSpPr>
            <a:spLocks noGrp="1"/>
          </p:cNvSpPr>
          <p:nvPr>
            <p:ph type="sldNum" idx="12"/>
          </p:nvPr>
        </p:nvSpPr>
        <p:spPr/>
        <p:txBody>
          <a:bodyPr/>
          <a:lstStyle/>
          <a:p>
            <a:fld id="{00000000-1234-1234-1234-123412341234}" type="slidenum">
              <a:rPr lang="en-US" smtClean="0"/>
              <a:pPr/>
              <a:t>2</a:t>
            </a:fld>
            <a:endParaRPr lang="en-US" dirty="0"/>
          </a:p>
        </p:txBody>
      </p:sp>
      <p:sp>
        <p:nvSpPr>
          <p:cNvPr id="3" name="Title 2">
            <a:extLst>
              <a:ext uri="{FF2B5EF4-FFF2-40B4-BE49-F238E27FC236}">
                <a16:creationId xmlns:a16="http://schemas.microsoft.com/office/drawing/2014/main" id="{313DE4B4-CDBD-9B23-6879-C4991844E0E5}"/>
              </a:ext>
            </a:extLst>
          </p:cNvPr>
          <p:cNvSpPr>
            <a:spLocks noGrp="1"/>
          </p:cNvSpPr>
          <p:nvPr>
            <p:ph type="title"/>
          </p:nvPr>
        </p:nvSpPr>
        <p:spPr>
          <a:xfrm>
            <a:off x="198408" y="304799"/>
            <a:ext cx="11844066" cy="1143000"/>
          </a:xfrm>
        </p:spPr>
        <p:txBody>
          <a:bodyPr/>
          <a:lstStyle/>
          <a:p>
            <a:r>
              <a:rPr lang="en-US" dirty="0"/>
              <a:t>Recitation and In-class Tutorials (next week)</a:t>
            </a:r>
            <a:br>
              <a:rPr lang="en-US" dirty="0"/>
            </a:br>
            <a:r>
              <a:rPr lang="en-US" dirty="0"/>
              <a:t>Announcement to Come Tomorrow via Slack</a:t>
            </a:r>
          </a:p>
        </p:txBody>
      </p:sp>
      <p:sp>
        <p:nvSpPr>
          <p:cNvPr id="4" name="Content Placeholder 3">
            <a:extLst>
              <a:ext uri="{FF2B5EF4-FFF2-40B4-BE49-F238E27FC236}">
                <a16:creationId xmlns:a16="http://schemas.microsoft.com/office/drawing/2014/main" id="{2F24C869-83C8-C76E-0D20-6775A40F84BC}"/>
              </a:ext>
            </a:extLst>
          </p:cNvPr>
          <p:cNvSpPr>
            <a:spLocks noGrp="1"/>
          </p:cNvSpPr>
          <p:nvPr>
            <p:ph idx="1"/>
          </p:nvPr>
        </p:nvSpPr>
        <p:spPr>
          <a:xfrm>
            <a:off x="198408" y="1749710"/>
            <a:ext cx="11844066" cy="4826251"/>
          </a:xfrm>
        </p:spPr>
        <p:txBody>
          <a:bodyPr/>
          <a:lstStyle/>
          <a:p>
            <a:r>
              <a:rPr lang="en-US" dirty="0"/>
              <a:t>Computing basics</a:t>
            </a:r>
          </a:p>
          <a:p>
            <a:pPr lvl="1"/>
            <a:r>
              <a:rPr lang="en-US" dirty="0"/>
              <a:t>Setting up environment for </a:t>
            </a:r>
            <a:r>
              <a:rPr lang="en-US" dirty="0" err="1"/>
              <a:t>PyTorch</a:t>
            </a:r>
            <a:r>
              <a:rPr lang="en-US" dirty="0"/>
              <a:t> and Transformers </a:t>
            </a:r>
          </a:p>
          <a:p>
            <a:pPr lvl="1"/>
            <a:r>
              <a:rPr lang="en-US" dirty="0" err="1"/>
              <a:t>Pytorch</a:t>
            </a:r>
            <a:r>
              <a:rPr lang="en-US" dirty="0"/>
              <a:t> Basics Tutorial </a:t>
            </a:r>
          </a:p>
          <a:p>
            <a:r>
              <a:rPr lang="en-US" dirty="0"/>
              <a:t>Tutorial on </a:t>
            </a:r>
            <a:r>
              <a:rPr lang="en-US" dirty="0" err="1"/>
              <a:t>SciKit</a:t>
            </a:r>
            <a:r>
              <a:rPr lang="en-US" dirty="0"/>
              <a:t>-learn/</a:t>
            </a:r>
            <a:r>
              <a:rPr lang="en-US" dirty="0" err="1"/>
              <a:t>PyTorch</a:t>
            </a:r>
            <a:endParaRPr lang="en-US" dirty="0"/>
          </a:p>
          <a:p>
            <a:r>
              <a:rPr lang="en-US" dirty="0"/>
              <a:t>Tutorial on </a:t>
            </a:r>
            <a:r>
              <a:rPr lang="en-US" dirty="0" err="1"/>
              <a:t>HuggingFace</a:t>
            </a:r>
            <a:r>
              <a:rPr lang="en-US" dirty="0"/>
              <a:t>/</a:t>
            </a:r>
            <a:r>
              <a:rPr lang="en-US" dirty="0" err="1"/>
              <a:t>vLLM</a:t>
            </a:r>
            <a:endParaRPr lang="en-US" dirty="0">
              <a:latin typeface="Titillium Web" panose="00000500000000000000" pitchFamily="2" charset="0"/>
            </a:endParaRPr>
          </a:p>
        </p:txBody>
      </p:sp>
    </p:spTree>
    <p:extLst>
      <p:ext uri="{BB962C8B-B14F-4D97-AF65-F5344CB8AC3E}">
        <p14:creationId xmlns:p14="http://schemas.microsoft.com/office/powerpoint/2010/main" val="3290997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20</a:t>
            </a:fld>
            <a:endParaRPr sz="1200" b="0" i="0" u="none" strike="noStrike" cap="none" dirty="0">
              <a:solidFill>
                <a:schemeClr val="lt1"/>
              </a:solidFill>
              <a:ea typeface="Arial"/>
              <a:sym typeface="Arial"/>
            </a:endParaRPr>
          </a:p>
        </p:txBody>
      </p:sp>
      <p:sp>
        <p:nvSpPr>
          <p:cNvPr id="8" name="Title 7">
            <a:extLst>
              <a:ext uri="{FF2B5EF4-FFF2-40B4-BE49-F238E27FC236}">
                <a16:creationId xmlns:a16="http://schemas.microsoft.com/office/drawing/2014/main" id="{2CBFF01F-3600-A29B-EF27-C6DDF17E7298}"/>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A0B8DD5C-B073-A5CE-4486-5A4103EB4C6B}"/>
              </a:ext>
            </a:extLst>
          </p:cNvPr>
          <p:cNvSpPr>
            <a:spLocks noGrp="1"/>
          </p:cNvSpPr>
          <p:nvPr>
            <p:ph idx="1"/>
          </p:nvPr>
        </p:nvSpPr>
        <p:spPr/>
        <p:txBody>
          <a:bodyPr/>
          <a:lstStyle/>
          <a:p>
            <a:endParaRPr lang="en-US"/>
          </a:p>
        </p:txBody>
      </p:sp>
      <p:sp>
        <p:nvSpPr>
          <p:cNvPr id="197" name="Google Shape;197;p19"/>
          <p:cNvSpPr txBox="1"/>
          <p:nvPr/>
        </p:nvSpPr>
        <p:spPr>
          <a:xfrm>
            <a:off x="1318110" y="866997"/>
            <a:ext cx="4420480" cy="2000507"/>
          </a:xfrm>
          <a:prstGeom prst="rect">
            <a:avLst/>
          </a:prstGeom>
          <a:noFill/>
          <a:ln>
            <a:noFill/>
          </a:ln>
        </p:spPr>
        <p:txBody>
          <a:bodyPr spcFirstLastPara="1" wrap="square" lIns="68575" tIns="34275" rIns="68575" bIns="34275" anchor="t" anchorCtr="0">
            <a:noAutofit/>
          </a:bodyPr>
          <a:lstStyle/>
          <a:p>
            <a:pPr marL="76200" marR="0" lvl="0" indent="0" algn="l" rtl="0">
              <a:lnSpc>
                <a:spcPct val="100000"/>
              </a:lnSpc>
              <a:spcBef>
                <a:spcPts val="0"/>
              </a:spcBef>
              <a:spcAft>
                <a:spcPts val="0"/>
              </a:spcAft>
              <a:buClr>
                <a:srgbClr val="7A0019"/>
              </a:buClr>
              <a:buSzPts val="1800"/>
              <a:buFont typeface="Noto Sans Symbols"/>
              <a:buNone/>
            </a:pPr>
            <a:r>
              <a:rPr lang="en-US" sz="2400" b="1" i="0" u="none" strike="noStrike" cap="none" dirty="0">
                <a:solidFill>
                  <a:schemeClr val="dk1"/>
                </a:solidFill>
                <a:latin typeface="Titillium Web" panose="00000500000000000000" pitchFamily="2" charset="0"/>
                <a:sym typeface="Arial"/>
              </a:rPr>
              <a:t>Social cognition / Reasoning</a:t>
            </a:r>
            <a:endParaRPr sz="2400" b="0" i="0" u="none" strike="noStrike" cap="none" dirty="0">
              <a:solidFill>
                <a:schemeClr val="dk1"/>
              </a:solidFill>
              <a:latin typeface="Titillium Web" panose="00000500000000000000" pitchFamily="2" charset="0"/>
              <a:sym typeface="Arial"/>
            </a:endParaRPr>
          </a:p>
          <a:p>
            <a:pPr marL="76200" marR="0" lvl="0" indent="0" algn="l" rtl="0">
              <a:lnSpc>
                <a:spcPct val="100000"/>
              </a:lnSpc>
              <a:spcBef>
                <a:spcPts val="280"/>
              </a:spcBef>
              <a:spcAft>
                <a:spcPts val="0"/>
              </a:spcAft>
              <a:buClr>
                <a:srgbClr val="7A0019"/>
              </a:buClr>
              <a:buSzPts val="1400"/>
              <a:buFont typeface="Noto Sans Symbols"/>
              <a:buNone/>
            </a:pPr>
            <a:r>
              <a:rPr lang="en-US" sz="1800" b="0" i="0" u="none" strike="noStrike" cap="none" dirty="0">
                <a:solidFill>
                  <a:schemeClr val="dk1"/>
                </a:solidFill>
                <a:latin typeface="Titillium Web" panose="00000500000000000000" pitchFamily="2" charset="0"/>
                <a:sym typeface="Arial"/>
              </a:rPr>
              <a:t>“Two children, Chloe and Alexander, went for a walk. They both saw a dog and a tree. Alexander also saw a cat and pointed it out to Chloe. She went to pet the cat.” </a:t>
            </a:r>
            <a:endParaRPr sz="2400" b="0" i="0" u="none" strike="noStrike" cap="none" dirty="0">
              <a:solidFill>
                <a:schemeClr val="dk1"/>
              </a:solidFill>
              <a:latin typeface="Titillium Web" panose="00000500000000000000" pitchFamily="2" charset="0"/>
              <a:sym typeface="Arial"/>
            </a:endParaRPr>
          </a:p>
          <a:p>
            <a:pPr marL="76200" marR="0" lvl="0" indent="0" algn="l" rtl="0">
              <a:lnSpc>
                <a:spcPct val="100000"/>
              </a:lnSpc>
              <a:spcBef>
                <a:spcPts val="280"/>
              </a:spcBef>
              <a:spcAft>
                <a:spcPts val="0"/>
              </a:spcAft>
              <a:buClr>
                <a:srgbClr val="7A0019"/>
              </a:buClr>
              <a:buSzPts val="1400"/>
              <a:buFont typeface="Noto Sans Symbols"/>
              <a:buNone/>
            </a:pPr>
            <a:r>
              <a:rPr lang="en-US" sz="1800" b="0" i="0" u="none" strike="noStrike" cap="none" dirty="0">
                <a:solidFill>
                  <a:schemeClr val="dk1"/>
                </a:solidFill>
                <a:latin typeface="Titillium Web" panose="00000500000000000000" pitchFamily="2" charset="0"/>
                <a:sym typeface="Arial"/>
              </a:rPr>
              <a:t>“Did Chloe see the cat?”</a:t>
            </a:r>
            <a:endParaRPr sz="1800" b="0" i="0" u="none" strike="noStrike" cap="none" dirty="0">
              <a:solidFill>
                <a:schemeClr val="dk1"/>
              </a:solidFill>
              <a:latin typeface="Titillium Web" panose="00000500000000000000" pitchFamily="2" charset="0"/>
              <a:sym typeface="Arial"/>
            </a:endParaRPr>
          </a:p>
        </p:txBody>
      </p:sp>
      <p:sp>
        <p:nvSpPr>
          <p:cNvPr id="198" name="Google Shape;198;p19"/>
          <p:cNvSpPr txBox="1"/>
          <p:nvPr/>
        </p:nvSpPr>
        <p:spPr>
          <a:xfrm>
            <a:off x="6333721" y="866996"/>
            <a:ext cx="4220361" cy="2000507"/>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CFD8DC"/>
              </a:buClr>
              <a:buSzPts val="2400"/>
              <a:buFont typeface="Titillium Web"/>
              <a:buNone/>
            </a:pPr>
            <a:r>
              <a:rPr lang="en-US" sz="2400" b="1" i="0" u="none" strike="noStrike" cap="none" dirty="0">
                <a:solidFill>
                  <a:schemeClr val="dk1"/>
                </a:solidFill>
                <a:latin typeface="Titillium Web" panose="00000500000000000000" pitchFamily="2" charset="0"/>
                <a:sym typeface="Arial"/>
              </a:rPr>
              <a:t>Cause and effect</a:t>
            </a:r>
            <a:endParaRPr sz="2400" b="0" i="0" u="none" strike="noStrike" cap="none" dirty="0">
              <a:solidFill>
                <a:schemeClr val="dk1"/>
              </a:solidFill>
              <a:latin typeface="Titillium Web" panose="00000500000000000000" pitchFamily="2" charset="0"/>
              <a:sym typeface="Arial"/>
            </a:endParaRPr>
          </a:p>
          <a:p>
            <a:pPr marL="76200" marR="0" lvl="0" indent="0" algn="l" rtl="0">
              <a:lnSpc>
                <a:spcPct val="100000"/>
              </a:lnSpc>
              <a:spcBef>
                <a:spcPts val="600"/>
              </a:spcBef>
              <a:spcAft>
                <a:spcPts val="0"/>
              </a:spcAft>
              <a:buClr>
                <a:srgbClr val="CFD8DC"/>
              </a:buClr>
              <a:buSzPts val="2400"/>
              <a:buFont typeface="Titillium Web"/>
              <a:buNone/>
            </a:pPr>
            <a:r>
              <a:rPr lang="en-US" sz="1800" b="0" i="0" u="none" strike="noStrike" cap="none" dirty="0">
                <a:solidFill>
                  <a:schemeClr val="dk1"/>
                </a:solidFill>
                <a:latin typeface="Titillium Web" panose="00000500000000000000" pitchFamily="2" charset="0"/>
                <a:sym typeface="Arial"/>
              </a:rPr>
              <a:t>“You need flour to bake bread. You have a sack of flour in the garage. When you get there, you find that it got thoroughly soaked in a heavy rain last night. </a:t>
            </a:r>
            <a:endParaRPr sz="1800" b="0" i="0" u="none" strike="noStrike" cap="none" dirty="0">
              <a:solidFill>
                <a:srgbClr val="000000"/>
              </a:solidFill>
              <a:latin typeface="Titillium Web" panose="00000500000000000000" pitchFamily="2" charset="0"/>
              <a:sym typeface="Arial"/>
            </a:endParaRPr>
          </a:p>
          <a:p>
            <a:pPr marL="76200" marR="0" lvl="0" indent="0" algn="l" rtl="0">
              <a:lnSpc>
                <a:spcPct val="100000"/>
              </a:lnSpc>
              <a:spcBef>
                <a:spcPts val="600"/>
              </a:spcBef>
              <a:spcAft>
                <a:spcPts val="0"/>
              </a:spcAft>
              <a:buClr>
                <a:srgbClr val="CFD8DC"/>
              </a:buClr>
              <a:buSzPts val="2400"/>
              <a:buFont typeface="Titillium Web"/>
              <a:buNone/>
            </a:pPr>
            <a:r>
              <a:rPr lang="en-US" sz="1800" b="0" i="0" u="none" strike="noStrike" cap="none" dirty="0">
                <a:solidFill>
                  <a:schemeClr val="dk1"/>
                </a:solidFill>
                <a:latin typeface="Titillium Web" panose="00000500000000000000" pitchFamily="2" charset="0"/>
                <a:sym typeface="Arial"/>
              </a:rPr>
              <a:t>So you have to ___”</a:t>
            </a:r>
            <a:endParaRPr sz="2400" b="0" i="0" u="none" strike="noStrike" cap="none" dirty="0">
              <a:solidFill>
                <a:schemeClr val="dk1"/>
              </a:solidFill>
              <a:latin typeface="Titillium Web" panose="00000500000000000000" pitchFamily="2" charset="0"/>
              <a:sym typeface="Arial"/>
            </a:endParaRPr>
          </a:p>
        </p:txBody>
      </p:sp>
      <p:sp>
        <p:nvSpPr>
          <p:cNvPr id="199" name="Google Shape;199;p19"/>
          <p:cNvSpPr txBox="1"/>
          <p:nvPr/>
        </p:nvSpPr>
        <p:spPr>
          <a:xfrm>
            <a:off x="1318110" y="2899540"/>
            <a:ext cx="10465109" cy="3332505"/>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600"/>
              </a:spcBef>
              <a:spcAft>
                <a:spcPts val="0"/>
              </a:spcAft>
              <a:buClr>
                <a:schemeClr val="accent4"/>
              </a:buClr>
              <a:buSzPts val="2400"/>
              <a:buFont typeface="Titillium Web"/>
              <a:buNone/>
            </a:pPr>
            <a:r>
              <a:rPr lang="en-US" sz="2400" b="1" i="0" u="none" strike="noStrike" cap="none" dirty="0">
                <a:solidFill>
                  <a:schemeClr val="dk1"/>
                </a:solidFill>
                <a:latin typeface="Titillium Web" panose="00000500000000000000" pitchFamily="2" charset="0"/>
                <a:sym typeface="Arial"/>
              </a:rPr>
              <a:t>Tracking long narratives</a:t>
            </a:r>
            <a:endParaRPr sz="2400" b="0" i="0" u="none" strike="noStrike" cap="none" dirty="0">
              <a:solidFill>
                <a:schemeClr val="dk1"/>
              </a:solidFill>
              <a:latin typeface="Titillium Web" panose="00000500000000000000" pitchFamily="2" charset="0"/>
              <a:sym typeface="Arial"/>
            </a:endParaRPr>
          </a:p>
          <a:p>
            <a:pPr marL="76200" marR="0" lvl="0" indent="0" algn="l" rtl="0">
              <a:lnSpc>
                <a:spcPct val="100000"/>
              </a:lnSpc>
              <a:spcBef>
                <a:spcPts val="600"/>
              </a:spcBef>
              <a:spcAft>
                <a:spcPts val="0"/>
              </a:spcAft>
              <a:buClr>
                <a:schemeClr val="accent4"/>
              </a:buClr>
              <a:buSzPts val="2400"/>
              <a:buFont typeface="Titillium Web"/>
              <a:buNone/>
            </a:pPr>
            <a:r>
              <a:rPr lang="en-US" sz="1800" b="0" i="0" u="none" strike="noStrike" cap="none" dirty="0">
                <a:solidFill>
                  <a:schemeClr val="dk1"/>
                </a:solidFill>
                <a:latin typeface="Titillium Web" panose="00000500000000000000" pitchFamily="2" charset="0"/>
                <a:sym typeface="Arial"/>
              </a:rPr>
              <a:t>“Never in his life has Bashan caught a hare, nor will he ever; the thing is as good as impossible. Many dogs, they say, are the death of a hare, a single dog cannot achieve it, even one much speedier and more enduring than Bashan. The hare can ``double'' and Bashan cannot --- and that is all there is to it. How Bashan runs! It is beautiful to see a creature expending the utmost of its powers. He runs better than the hare does, he has stronger muscles, the distance between them visibly diminishes before I lose sight of them. And I make haste too, leaving the path and cutting across the park towards the river-bank, reaching the </a:t>
            </a:r>
            <a:r>
              <a:rPr lang="en-US" sz="1800" b="0" i="0" u="none" strike="noStrike" cap="none" dirty="0" err="1">
                <a:solidFill>
                  <a:schemeClr val="dk1"/>
                </a:solidFill>
                <a:latin typeface="Titillium Web" panose="00000500000000000000" pitchFamily="2" charset="0"/>
                <a:sym typeface="Arial"/>
              </a:rPr>
              <a:t>gravelled</a:t>
            </a:r>
            <a:r>
              <a:rPr lang="en-US" sz="1800" b="0" i="0" u="none" strike="noStrike" cap="none" dirty="0">
                <a:solidFill>
                  <a:schemeClr val="dk1"/>
                </a:solidFill>
                <a:latin typeface="Titillium Web" panose="00000500000000000000" pitchFamily="2" charset="0"/>
                <a:sym typeface="Arial"/>
              </a:rPr>
              <a:t> street in time to see the chase come raging on— the hopeful, thrilling chase, with Bashan on the hare’s very heels; — “One more push, Bashan!” I think, and feel like shouting; </a:t>
            </a:r>
            <a:endParaRPr sz="1800" b="0" i="0" u="none" strike="noStrike" cap="none" dirty="0">
              <a:solidFill>
                <a:srgbClr val="000000"/>
              </a:solidFill>
              <a:latin typeface="Titillium Web" panose="00000500000000000000" pitchFamily="2" charset="0"/>
              <a:sym typeface="Arial"/>
            </a:endParaRPr>
          </a:p>
          <a:p>
            <a:pPr marL="76200" marR="0" lvl="0" indent="0" algn="l" rtl="0">
              <a:lnSpc>
                <a:spcPct val="100000"/>
              </a:lnSpc>
              <a:spcBef>
                <a:spcPts val="600"/>
              </a:spcBef>
              <a:spcAft>
                <a:spcPts val="0"/>
              </a:spcAft>
              <a:buClr>
                <a:schemeClr val="accent4"/>
              </a:buClr>
              <a:buSzPts val="2400"/>
              <a:buFont typeface="Titillium Web"/>
              <a:buNone/>
            </a:pPr>
            <a:r>
              <a:rPr lang="en-US" sz="1800" b="0" i="0" u="none" strike="noStrike" cap="none" dirty="0">
                <a:solidFill>
                  <a:schemeClr val="dk1"/>
                </a:solidFill>
                <a:latin typeface="Titillium Web" panose="00000500000000000000" pitchFamily="2" charset="0"/>
                <a:sym typeface="Arial"/>
              </a:rPr>
              <a:t>“…..</a:t>
            </a:r>
            <a:endParaRPr sz="2400" b="0" i="0" u="none" strike="noStrike" cap="none" dirty="0">
              <a:solidFill>
                <a:schemeClr val="dk1"/>
              </a:solidFill>
              <a:latin typeface="Titillium Web" panose="00000500000000000000" pitchFamily="2" charset="0"/>
              <a:sym typeface="Arial"/>
            </a:endParaRPr>
          </a:p>
        </p:txBody>
      </p:sp>
      <p:sp>
        <p:nvSpPr>
          <p:cNvPr id="5" name="TextBox 4">
            <a:extLst>
              <a:ext uri="{FF2B5EF4-FFF2-40B4-BE49-F238E27FC236}">
                <a16:creationId xmlns:a16="http://schemas.microsoft.com/office/drawing/2014/main" id="{B54B5934-5D5E-8210-A28F-3BB2C618C907}"/>
              </a:ext>
            </a:extLst>
          </p:cNvPr>
          <p:cNvSpPr txBox="1"/>
          <p:nvPr/>
        </p:nvSpPr>
        <p:spPr>
          <a:xfrm>
            <a:off x="2255808" y="6161286"/>
            <a:ext cx="6098874" cy="307777"/>
          </a:xfrm>
          <a:prstGeom prst="rect">
            <a:avLst/>
          </a:prstGeom>
          <a:noFill/>
        </p:spPr>
        <p:txBody>
          <a:bodyPr wrap="square">
            <a:spAutoFit/>
          </a:bodyPr>
          <a:lstStyle/>
          <a:p>
            <a:pPr marL="0" marR="0" lvl="0" indent="0" algn="r"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Titillium Web" panose="00000500000000000000" pitchFamily="2" charset="0"/>
                <a:sym typeface="Arial"/>
              </a:rPr>
              <a:t>Failure cases by GPT3, Gary Marcus &amp; Ernst Davis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19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21</a:t>
            </a:fld>
            <a:endParaRPr sz="1200" b="0" i="0" u="none" strike="noStrike" cap="none" dirty="0">
              <a:solidFill>
                <a:schemeClr val="lt1"/>
              </a:solidFill>
              <a:ea typeface="Arial"/>
              <a:sym typeface="Arial"/>
            </a:endParaRPr>
          </a:p>
        </p:txBody>
      </p:sp>
      <p:sp>
        <p:nvSpPr>
          <p:cNvPr id="101" name="Google Shape;101;p6"/>
          <p:cNvSpPr/>
          <p:nvPr/>
        </p:nvSpPr>
        <p:spPr>
          <a:xfrm>
            <a:off x="1260894" y="2187640"/>
            <a:ext cx="9670211"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595959"/>
              </a:buClr>
              <a:buSzPts val="3200"/>
              <a:buFont typeface="Arial"/>
              <a:buNone/>
            </a:pPr>
            <a:r>
              <a:rPr lang="en-US" sz="6000" b="0" i="0" u="none" strike="noStrike" cap="none" dirty="0">
                <a:solidFill>
                  <a:srgbClr val="595959"/>
                </a:solidFill>
                <a:latin typeface="Titillium Web" panose="00000500000000000000" pitchFamily="2" charset="0"/>
                <a:sym typeface="Arial"/>
              </a:rPr>
              <a:t>Do LLM’s solve every NLP problem?</a:t>
            </a:r>
            <a:endParaRPr sz="4000" b="0" i="0" u="none" strike="noStrike" cap="none" dirty="0">
              <a:solidFill>
                <a:schemeClr val="dk1"/>
              </a:solidFill>
              <a:latin typeface="Titillium Web" panose="00000500000000000000" pitchFamily="2" charset="0"/>
              <a:sym typeface="Arial"/>
            </a:endParaRPr>
          </a:p>
        </p:txBody>
      </p:sp>
    </p:spTree>
    <p:extLst>
      <p:ext uri="{BB962C8B-B14F-4D97-AF65-F5344CB8AC3E}">
        <p14:creationId xmlns:p14="http://schemas.microsoft.com/office/powerpoint/2010/main" val="415325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22</a:t>
            </a:fld>
            <a:endParaRPr sz="1200" b="0" i="0" u="none" strike="noStrike" cap="none" dirty="0">
              <a:solidFill>
                <a:schemeClr val="lt1"/>
              </a:solidFill>
              <a:ea typeface="Arial"/>
              <a:sym typeface="Arial"/>
            </a:endParaRPr>
          </a:p>
        </p:txBody>
      </p:sp>
      <p:sp>
        <p:nvSpPr>
          <p:cNvPr id="8" name="Title 7">
            <a:extLst>
              <a:ext uri="{FF2B5EF4-FFF2-40B4-BE49-F238E27FC236}">
                <a16:creationId xmlns:a16="http://schemas.microsoft.com/office/drawing/2014/main" id="{2CBFF01F-3600-A29B-EF27-C6DDF17E7298}"/>
              </a:ext>
            </a:extLst>
          </p:cNvPr>
          <p:cNvSpPr>
            <a:spLocks noGrp="1"/>
          </p:cNvSpPr>
          <p:nvPr>
            <p:ph type="title"/>
          </p:nvPr>
        </p:nvSpPr>
        <p:spPr/>
        <p:txBody>
          <a:bodyPr/>
          <a:lstStyle/>
          <a:p>
            <a:r>
              <a:rPr lang="en-US" dirty="0"/>
              <a:t>LLMs Keep Conquering New Benchmarks</a:t>
            </a:r>
          </a:p>
        </p:txBody>
      </p:sp>
      <p:sp>
        <p:nvSpPr>
          <p:cNvPr id="9" name="Content Placeholder 8">
            <a:extLst>
              <a:ext uri="{FF2B5EF4-FFF2-40B4-BE49-F238E27FC236}">
                <a16:creationId xmlns:a16="http://schemas.microsoft.com/office/drawing/2014/main" id="{A0B8DD5C-B073-A5CE-4486-5A4103EB4C6B}"/>
              </a:ext>
            </a:extLst>
          </p:cNvPr>
          <p:cNvSpPr>
            <a:spLocks noGrp="1"/>
          </p:cNvSpPr>
          <p:nvPr>
            <p:ph idx="1"/>
          </p:nvPr>
        </p:nvSpPr>
        <p:spPr/>
        <p:txBody>
          <a:bodyPr/>
          <a:lstStyle/>
          <a:p>
            <a:pPr marL="50800" indent="0">
              <a:buNone/>
            </a:pPr>
            <a:endParaRPr lang="en-US" dirty="0"/>
          </a:p>
        </p:txBody>
      </p:sp>
      <p:pic>
        <p:nvPicPr>
          <p:cNvPr id="20482" name="Picture 2" descr="Image">
            <a:extLst>
              <a:ext uri="{FF2B5EF4-FFF2-40B4-BE49-F238E27FC236}">
                <a16:creationId xmlns:a16="http://schemas.microsoft.com/office/drawing/2014/main" id="{A02035C2-2058-D370-103D-5729593AC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808" y="1092600"/>
            <a:ext cx="7324795" cy="51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313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644500-2AFB-13E2-5460-331255288B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pic>
        <p:nvPicPr>
          <p:cNvPr id="4" name="Picture 3">
            <a:extLst>
              <a:ext uri="{FF2B5EF4-FFF2-40B4-BE49-F238E27FC236}">
                <a16:creationId xmlns:a16="http://schemas.microsoft.com/office/drawing/2014/main" id="{D9C30758-6712-2BA2-0EE8-81AAAD8365E3}"/>
              </a:ext>
            </a:extLst>
          </p:cNvPr>
          <p:cNvPicPr>
            <a:picLocks noChangeAspect="1"/>
          </p:cNvPicPr>
          <p:nvPr/>
        </p:nvPicPr>
        <p:blipFill>
          <a:blip r:embed="rId2"/>
          <a:stretch>
            <a:fillRect/>
          </a:stretch>
        </p:blipFill>
        <p:spPr>
          <a:xfrm>
            <a:off x="359720" y="2160863"/>
            <a:ext cx="11472560" cy="2033916"/>
          </a:xfrm>
          <a:prstGeom prst="rect">
            <a:avLst/>
          </a:prstGeom>
        </p:spPr>
      </p:pic>
    </p:spTree>
    <p:extLst>
      <p:ext uri="{BB962C8B-B14F-4D97-AF65-F5344CB8AC3E}">
        <p14:creationId xmlns:p14="http://schemas.microsoft.com/office/powerpoint/2010/main" val="4152948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644500-2AFB-13E2-5460-331255288B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pic>
        <p:nvPicPr>
          <p:cNvPr id="5" name="Picture 4">
            <a:extLst>
              <a:ext uri="{FF2B5EF4-FFF2-40B4-BE49-F238E27FC236}">
                <a16:creationId xmlns:a16="http://schemas.microsoft.com/office/drawing/2014/main" id="{DE201DA0-3EA1-30A8-2A3C-A93D64F77E1C}"/>
              </a:ext>
            </a:extLst>
          </p:cNvPr>
          <p:cNvPicPr>
            <a:picLocks noChangeAspect="1"/>
          </p:cNvPicPr>
          <p:nvPr/>
        </p:nvPicPr>
        <p:blipFill>
          <a:blip r:embed="rId2"/>
          <a:stretch>
            <a:fillRect/>
          </a:stretch>
        </p:blipFill>
        <p:spPr>
          <a:xfrm>
            <a:off x="4528265" y="238539"/>
            <a:ext cx="3135469" cy="6032500"/>
          </a:xfrm>
          <a:prstGeom prst="rect">
            <a:avLst/>
          </a:prstGeom>
        </p:spPr>
      </p:pic>
    </p:spTree>
    <p:extLst>
      <p:ext uri="{BB962C8B-B14F-4D97-AF65-F5344CB8AC3E}">
        <p14:creationId xmlns:p14="http://schemas.microsoft.com/office/powerpoint/2010/main" val="210444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644500-2AFB-13E2-5460-331255288B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pic>
        <p:nvPicPr>
          <p:cNvPr id="5" name="Picture 4">
            <a:extLst>
              <a:ext uri="{FF2B5EF4-FFF2-40B4-BE49-F238E27FC236}">
                <a16:creationId xmlns:a16="http://schemas.microsoft.com/office/drawing/2014/main" id="{7F0BBD84-C418-8CAE-4C6E-169D4696E512}"/>
              </a:ext>
            </a:extLst>
          </p:cNvPr>
          <p:cNvPicPr>
            <a:picLocks noChangeAspect="1"/>
          </p:cNvPicPr>
          <p:nvPr/>
        </p:nvPicPr>
        <p:blipFill>
          <a:blip r:embed="rId2"/>
          <a:stretch>
            <a:fillRect/>
          </a:stretch>
        </p:blipFill>
        <p:spPr>
          <a:xfrm>
            <a:off x="1714254" y="1190487"/>
            <a:ext cx="8763491" cy="4229652"/>
          </a:xfrm>
          <a:prstGeom prst="rect">
            <a:avLst/>
          </a:prstGeom>
        </p:spPr>
      </p:pic>
    </p:spTree>
    <p:extLst>
      <p:ext uri="{BB962C8B-B14F-4D97-AF65-F5344CB8AC3E}">
        <p14:creationId xmlns:p14="http://schemas.microsoft.com/office/powerpoint/2010/main" val="2296893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644500-2AFB-13E2-5460-331255288B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pic>
        <p:nvPicPr>
          <p:cNvPr id="2050" name="Picture 2" descr="r/OpenAI - FrontierMath is a new Math benchmark for LLMs to test their limits. The current highest scoring model has scored only 2%.">
            <a:extLst>
              <a:ext uri="{FF2B5EF4-FFF2-40B4-BE49-F238E27FC236}">
                <a16:creationId xmlns:a16="http://schemas.microsoft.com/office/drawing/2014/main" id="{42D99FF6-8771-7C6E-A30A-02BF55F52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49" y="1295629"/>
            <a:ext cx="6217395" cy="42667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97FBFB-0D1E-D4B8-82DF-976A84501141}"/>
              </a:ext>
            </a:extLst>
          </p:cNvPr>
          <p:cNvPicPr>
            <a:picLocks noChangeAspect="1"/>
          </p:cNvPicPr>
          <p:nvPr/>
        </p:nvPicPr>
        <p:blipFill>
          <a:blip r:embed="rId3"/>
          <a:stretch>
            <a:fillRect/>
          </a:stretch>
        </p:blipFill>
        <p:spPr>
          <a:xfrm>
            <a:off x="7900851" y="1412185"/>
            <a:ext cx="3721100" cy="3848100"/>
          </a:xfrm>
          <a:prstGeom prst="rect">
            <a:avLst/>
          </a:prstGeom>
        </p:spPr>
      </p:pic>
    </p:spTree>
    <p:extLst>
      <p:ext uri="{BB962C8B-B14F-4D97-AF65-F5344CB8AC3E}">
        <p14:creationId xmlns:p14="http://schemas.microsoft.com/office/powerpoint/2010/main" val="293314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dirty="0"/>
          </a:p>
        </p:txBody>
      </p:sp>
      <p:pic>
        <p:nvPicPr>
          <p:cNvPr id="4" name="Picture 3">
            <a:extLst>
              <a:ext uri="{FF2B5EF4-FFF2-40B4-BE49-F238E27FC236}">
                <a16:creationId xmlns:a16="http://schemas.microsoft.com/office/drawing/2014/main" id="{9B9E585E-95C3-877B-5AE5-916B2ABED40D}"/>
              </a:ext>
            </a:extLst>
          </p:cNvPr>
          <p:cNvPicPr>
            <a:picLocks noChangeAspect="1"/>
          </p:cNvPicPr>
          <p:nvPr/>
        </p:nvPicPr>
        <p:blipFill>
          <a:blip r:embed="rId3"/>
          <a:stretch>
            <a:fillRect/>
          </a:stretch>
        </p:blipFill>
        <p:spPr>
          <a:xfrm>
            <a:off x="1960882" y="672900"/>
            <a:ext cx="8270236" cy="5184561"/>
          </a:xfrm>
          <a:prstGeom prst="rect">
            <a:avLst/>
          </a:prstGeom>
        </p:spPr>
      </p:pic>
    </p:spTree>
    <p:extLst>
      <p:ext uri="{BB962C8B-B14F-4D97-AF65-F5344CB8AC3E}">
        <p14:creationId xmlns:p14="http://schemas.microsoft.com/office/powerpoint/2010/main" val="1307252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dirty="0"/>
          </a:p>
        </p:txBody>
      </p:sp>
      <p:pic>
        <p:nvPicPr>
          <p:cNvPr id="11266" name="Picture 2" descr="Image">
            <a:extLst>
              <a:ext uri="{FF2B5EF4-FFF2-40B4-BE49-F238E27FC236}">
                <a16:creationId xmlns:a16="http://schemas.microsoft.com/office/drawing/2014/main" id="{C2A30658-4770-AB6B-F7A5-7114AC073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982" y="597285"/>
            <a:ext cx="8666922" cy="46765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12E751-1851-B667-76AD-8DE8A383D089}"/>
              </a:ext>
            </a:extLst>
          </p:cNvPr>
          <p:cNvSpPr txBox="1"/>
          <p:nvPr/>
        </p:nvSpPr>
        <p:spPr>
          <a:xfrm>
            <a:off x="6096000" y="5952938"/>
            <a:ext cx="6096000" cy="307777"/>
          </a:xfrm>
          <a:prstGeom prst="rect">
            <a:avLst/>
          </a:prstGeom>
          <a:noFill/>
        </p:spPr>
        <p:txBody>
          <a:bodyPr wrap="square">
            <a:spAutoFit/>
          </a:bodyPr>
          <a:lstStyle/>
          <a:p>
            <a:r>
              <a:rPr lang="en-US" dirty="0"/>
              <a:t>https://</a:t>
            </a:r>
            <a:r>
              <a:rPr lang="en-US" dirty="0" err="1"/>
              <a:t>agi.safe.ai</a:t>
            </a:r>
            <a:r>
              <a:rPr lang="en-US" dirty="0"/>
              <a:t>/</a:t>
            </a:r>
          </a:p>
        </p:txBody>
      </p:sp>
    </p:spTree>
    <p:extLst>
      <p:ext uri="{BB962C8B-B14F-4D97-AF65-F5344CB8AC3E}">
        <p14:creationId xmlns:p14="http://schemas.microsoft.com/office/powerpoint/2010/main" val="1407554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29</a:t>
            </a:fld>
            <a:endParaRPr sz="1200" b="0" i="0" u="none" strike="noStrike" cap="none" dirty="0">
              <a:solidFill>
                <a:schemeClr val="lt1"/>
              </a:solidFill>
              <a:ea typeface="Arial"/>
              <a:sym typeface="Arial"/>
            </a:endParaRPr>
          </a:p>
        </p:txBody>
      </p:sp>
      <p:sp>
        <p:nvSpPr>
          <p:cNvPr id="218" name="Google Shape;218;p21"/>
          <p:cNvSpPr/>
          <p:nvPr/>
        </p:nvSpPr>
        <p:spPr>
          <a:xfrm>
            <a:off x="1861372" y="2459524"/>
            <a:ext cx="8469256"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6000" b="0" i="0" u="none" strike="noStrike" cap="none" dirty="0">
                <a:solidFill>
                  <a:srgbClr val="595959"/>
                </a:solidFill>
                <a:latin typeface="Titillium Web" panose="00000500000000000000" pitchFamily="2" charset="0"/>
                <a:sym typeface="Arial"/>
              </a:rPr>
              <a:t>What makes language so difficult to process? </a:t>
            </a:r>
            <a:endParaRPr sz="6000" b="0" i="0" u="none" strike="noStrike" cap="none" dirty="0">
              <a:solidFill>
                <a:schemeClr val="dk1"/>
              </a:solidFill>
              <a:latin typeface="Titillium Web" panose="00000500000000000000" pitchFamily="2" charset="0"/>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dirty="0"/>
          </a:p>
        </p:txBody>
      </p:sp>
      <p:sp>
        <p:nvSpPr>
          <p:cNvPr id="70" name="Google Shape;70;p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Announcement</a:t>
            </a:r>
            <a:endParaRPr dirty="0"/>
          </a:p>
        </p:txBody>
      </p:sp>
      <p:sp>
        <p:nvSpPr>
          <p:cNvPr id="71" name="Google Shape;71;p2"/>
          <p:cNvSpPr txBox="1">
            <a:spLocks noGrp="1"/>
          </p:cNvSpPr>
          <p:nvPr>
            <p:ph idx="1"/>
          </p:nvPr>
        </p:nvSpPr>
        <p:spPr>
          <a:xfrm>
            <a:off x="198408" y="1447799"/>
            <a:ext cx="11215067" cy="4826251"/>
          </a:xfrm>
          <a:prstGeom prst="rect">
            <a:avLst/>
          </a:prstGeom>
          <a:noFill/>
          <a:ln>
            <a:noFill/>
          </a:ln>
        </p:spPr>
        <p:txBody>
          <a:bodyPr spcFirstLastPara="1" wrap="square" lIns="68575" tIns="34275" rIns="68575" bIns="34275" anchor="t" anchorCtr="0">
            <a:noAutofit/>
          </a:bodyPr>
          <a:lstStyle/>
          <a:p>
            <a:pPr lvl="0"/>
            <a:r>
              <a:rPr lang="en-US" dirty="0">
                <a:latin typeface="Titillium Web" panose="00000500000000000000" pitchFamily="2" charset="0"/>
              </a:rPr>
              <a:t>If you miss the first class, please check out the course details in the lecture slides </a:t>
            </a:r>
          </a:p>
          <a:p>
            <a:pPr lvl="0"/>
            <a:r>
              <a:rPr lang="en-US" dirty="0">
                <a:latin typeface="Titillium Web" panose="00000500000000000000" pitchFamily="2" charset="0"/>
              </a:rPr>
              <a:t>Share your interests and project ideas in #random channel and actively look for your teammates. Team formation is due on Feb 6.</a:t>
            </a:r>
          </a:p>
          <a:p>
            <a:pPr marL="457200" marR="0" lvl="0" indent="-406400" algn="l" rtl="0">
              <a:lnSpc>
                <a:spcPct val="100000"/>
              </a:lnSpc>
              <a:spcBef>
                <a:spcPts val="560"/>
              </a:spcBef>
              <a:spcAft>
                <a:spcPts val="0"/>
              </a:spcAft>
              <a:buClr>
                <a:srgbClr val="7A0019"/>
              </a:buClr>
              <a:buSzPts val="2800"/>
              <a:buFont typeface="Noto Sans Symbols"/>
              <a:buChar char="❑"/>
            </a:pPr>
            <a:r>
              <a:rPr lang="en-US" dirty="0">
                <a:latin typeface="Titillium Web" panose="00000500000000000000" pitchFamily="2" charset="0"/>
              </a:rPr>
              <a:t>If you are enrolled but not invited to Slack, please send James an email.</a:t>
            </a:r>
          </a:p>
          <a:p>
            <a:pPr marL="457200" marR="0" lvl="0" indent="-406400" algn="l" rtl="0">
              <a:lnSpc>
                <a:spcPct val="100000"/>
              </a:lnSpc>
              <a:spcBef>
                <a:spcPts val="560"/>
              </a:spcBef>
              <a:spcAft>
                <a:spcPts val="0"/>
              </a:spcAft>
              <a:buClr>
                <a:srgbClr val="7A0019"/>
              </a:buClr>
              <a:buSzPts val="2800"/>
              <a:buFont typeface="Noto Sans Symbols"/>
              <a:buChar char="❑"/>
            </a:pPr>
            <a:r>
              <a:rPr lang="en-US" dirty="0">
                <a:latin typeface="Titillium Web" panose="00000500000000000000" pitchFamily="2" charset="0"/>
              </a:rPr>
              <a:t>HW1 out tomorrow (Due: Feb 4)</a:t>
            </a:r>
          </a:p>
          <a:p>
            <a:pPr marL="457200" marR="0" lvl="0" indent="-406400" algn="l" rtl="0">
              <a:lnSpc>
                <a:spcPct val="100000"/>
              </a:lnSpc>
              <a:spcBef>
                <a:spcPts val="560"/>
              </a:spcBef>
              <a:spcAft>
                <a:spcPts val="0"/>
              </a:spcAft>
              <a:buClr>
                <a:srgbClr val="7A0019"/>
              </a:buClr>
              <a:buSzPts val="2800"/>
              <a:buFont typeface="Noto Sans Symbols"/>
              <a:buChar char="❑"/>
            </a:pPr>
            <a:r>
              <a:rPr lang="en-US" dirty="0">
                <a:latin typeface="Titillium Web" panose="00000500000000000000" pitchFamily="2" charset="0"/>
              </a:rPr>
              <a:t>OH out tomorrow on course website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2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dirty="0"/>
          </a:p>
        </p:txBody>
      </p:sp>
      <p:sp>
        <p:nvSpPr>
          <p:cNvPr id="223" name="Google Shape;223;p2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sz="3600" dirty="0"/>
              <a:t>Language consists of many levels of structure</a:t>
            </a:r>
            <a:endParaRPr dirty="0"/>
          </a:p>
        </p:txBody>
      </p:sp>
      <p:pic>
        <p:nvPicPr>
          <p:cNvPr id="225" name="Google Shape;225;p22"/>
          <p:cNvPicPr preferRelativeResize="0"/>
          <p:nvPr/>
        </p:nvPicPr>
        <p:blipFill rotWithShape="1">
          <a:blip r:embed="rId3">
            <a:alphaModFix/>
          </a:blip>
          <a:srcRect/>
          <a:stretch/>
        </p:blipFill>
        <p:spPr>
          <a:xfrm>
            <a:off x="750499" y="1379633"/>
            <a:ext cx="4762500" cy="4762500"/>
          </a:xfrm>
          <a:prstGeom prst="rect">
            <a:avLst/>
          </a:prstGeom>
          <a:noFill/>
          <a:ln>
            <a:noFill/>
          </a:ln>
        </p:spPr>
      </p:pic>
      <p:sp>
        <p:nvSpPr>
          <p:cNvPr id="226" name="Google Shape;226;p22"/>
          <p:cNvSpPr txBox="1"/>
          <p:nvPr/>
        </p:nvSpPr>
        <p:spPr>
          <a:xfrm>
            <a:off x="5950159" y="2551857"/>
            <a:ext cx="5842150"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3600" b="0" i="0" u="none" strike="noStrike" cap="none" dirty="0">
                <a:solidFill>
                  <a:schemeClr val="dk1"/>
                </a:solidFill>
                <a:latin typeface="Titillium Web" panose="00000500000000000000" pitchFamily="2" charset="0"/>
                <a:sym typeface="Arial"/>
              </a:rPr>
              <a:t>Humans fluently integrate all of these in generating and understanding language</a:t>
            </a:r>
            <a:endParaRPr sz="2800" b="0" i="0" u="none" strike="noStrike" cap="none" dirty="0">
              <a:solidFill>
                <a:srgbClr val="000000"/>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A8A021-53BF-8DEA-5615-7A7AC45649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6" name="TextBox 5">
            <a:extLst>
              <a:ext uri="{FF2B5EF4-FFF2-40B4-BE49-F238E27FC236}">
                <a16:creationId xmlns:a16="http://schemas.microsoft.com/office/drawing/2014/main" id="{CC3C19B0-B4DF-942D-4EE9-36A2465C3535}"/>
              </a:ext>
            </a:extLst>
          </p:cNvPr>
          <p:cNvSpPr txBox="1"/>
          <p:nvPr/>
        </p:nvSpPr>
        <p:spPr>
          <a:xfrm>
            <a:off x="2548061" y="2814754"/>
            <a:ext cx="7095878" cy="830997"/>
          </a:xfrm>
          <a:prstGeom prst="rect">
            <a:avLst/>
          </a:prstGeom>
          <a:noFill/>
        </p:spPr>
        <p:txBody>
          <a:bodyPr wrap="square">
            <a:spAutoFit/>
          </a:bodyPr>
          <a:lstStyle/>
          <a:p>
            <a:pPr algn="ctr"/>
            <a:r>
              <a:rPr lang="en-US" sz="4800" i="1" dirty="0">
                <a:latin typeface="Titillium Web" panose="00000500000000000000" pitchFamily="2" charset="0"/>
              </a:rPr>
              <a:t>This is a simple sentence</a:t>
            </a:r>
          </a:p>
        </p:txBody>
      </p:sp>
    </p:spTree>
    <p:extLst>
      <p:ext uri="{BB962C8B-B14F-4D97-AF65-F5344CB8AC3E}">
        <p14:creationId xmlns:p14="http://schemas.microsoft.com/office/powerpoint/2010/main" val="4005321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2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dirty="0"/>
          </a:p>
        </p:txBody>
      </p:sp>
      <p:sp>
        <p:nvSpPr>
          <p:cNvPr id="231" name="Google Shape;231;p23"/>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Phonology</a:t>
            </a:r>
            <a:endParaRPr dirty="0"/>
          </a:p>
        </p:txBody>
      </p:sp>
      <p:sp>
        <p:nvSpPr>
          <p:cNvPr id="233" name="Google Shape;233;p23"/>
          <p:cNvSpPr txBox="1"/>
          <p:nvPr/>
        </p:nvSpPr>
        <p:spPr>
          <a:xfrm>
            <a:off x="10267950" y="6223160"/>
            <a:ext cx="19240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Example by Nathan Schneider</a:t>
            </a:r>
            <a:endParaRPr sz="1400" b="0" i="0" u="none" strike="noStrike" cap="none" dirty="0">
              <a:solidFill>
                <a:srgbClr val="000000"/>
              </a:solidFill>
              <a:latin typeface="Titillium Web" panose="00000500000000000000" pitchFamily="2" charset="0"/>
              <a:sym typeface="Arial"/>
            </a:endParaRPr>
          </a:p>
        </p:txBody>
      </p:sp>
      <p:pic>
        <p:nvPicPr>
          <p:cNvPr id="234" name="Google Shape;234;p23"/>
          <p:cNvPicPr preferRelativeResize="0"/>
          <p:nvPr/>
        </p:nvPicPr>
        <p:blipFill rotWithShape="1">
          <a:blip r:embed="rId3">
            <a:alphaModFix/>
          </a:blip>
          <a:srcRect/>
          <a:stretch/>
        </p:blipFill>
        <p:spPr>
          <a:xfrm>
            <a:off x="2571247" y="3238451"/>
            <a:ext cx="7201905" cy="704948"/>
          </a:xfrm>
          <a:prstGeom prst="rect">
            <a:avLst/>
          </a:prstGeom>
          <a:noFill/>
          <a:ln>
            <a:noFill/>
          </a:ln>
        </p:spPr>
      </p:pic>
      <p:pic>
        <p:nvPicPr>
          <p:cNvPr id="2" name="Google Shape;225;p22">
            <a:extLst>
              <a:ext uri="{FF2B5EF4-FFF2-40B4-BE49-F238E27FC236}">
                <a16:creationId xmlns:a16="http://schemas.microsoft.com/office/drawing/2014/main" id="{C956BF08-51AF-A49E-4435-FD3C701D6B82}"/>
              </a:ext>
            </a:extLst>
          </p:cNvPr>
          <p:cNvPicPr preferRelativeResize="0"/>
          <p:nvPr/>
        </p:nvPicPr>
        <p:blipFill rotWithShape="1">
          <a:blip r:embed="rId4">
            <a:alphaModFix/>
          </a:blip>
          <a:srcRect/>
          <a:stretch/>
        </p:blipFill>
        <p:spPr>
          <a:xfrm>
            <a:off x="9665194" y="136507"/>
            <a:ext cx="2217898" cy="2209800"/>
          </a:xfrm>
          <a:prstGeom prst="rect">
            <a:avLst/>
          </a:prstGeom>
          <a:noFill/>
          <a:ln>
            <a:noFill/>
          </a:ln>
        </p:spPr>
      </p:pic>
      <p:sp>
        <p:nvSpPr>
          <p:cNvPr id="7" name="Donut 6">
            <a:extLst>
              <a:ext uri="{FF2B5EF4-FFF2-40B4-BE49-F238E27FC236}">
                <a16:creationId xmlns:a16="http://schemas.microsoft.com/office/drawing/2014/main" id="{7C412B33-C7CE-8426-39C9-7884ACB98F12}"/>
              </a:ext>
            </a:extLst>
          </p:cNvPr>
          <p:cNvSpPr/>
          <p:nvPr/>
        </p:nvSpPr>
        <p:spPr>
          <a:xfrm>
            <a:off x="9665193" y="130145"/>
            <a:ext cx="2217897" cy="2209800"/>
          </a:xfrm>
          <a:prstGeom prst="donut">
            <a:avLst>
              <a:gd name="adj" fmla="val 2666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DE2EF02D-23CA-A411-5F82-8D52DBE7ABA3}"/>
              </a:ext>
            </a:extLst>
          </p:cNvPr>
          <p:cNvSpPr txBox="1"/>
          <p:nvPr/>
        </p:nvSpPr>
        <p:spPr>
          <a:xfrm>
            <a:off x="198408" y="1252468"/>
            <a:ext cx="6133380" cy="461665"/>
          </a:xfrm>
          <a:prstGeom prst="rect">
            <a:avLst/>
          </a:prstGeom>
          <a:noFill/>
        </p:spPr>
        <p:txBody>
          <a:bodyPr wrap="square">
            <a:spAutoFit/>
          </a:bodyPr>
          <a:lstStyle/>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Pronunciation modeling</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2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dirty="0"/>
          </a:p>
        </p:txBody>
      </p:sp>
      <p:sp>
        <p:nvSpPr>
          <p:cNvPr id="240" name="Google Shape;240;p2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Words</a:t>
            </a:r>
            <a:endParaRPr dirty="0"/>
          </a:p>
        </p:txBody>
      </p:sp>
      <p:sp>
        <p:nvSpPr>
          <p:cNvPr id="242" name="Google Shape;242;p24"/>
          <p:cNvSpPr txBox="1"/>
          <p:nvPr/>
        </p:nvSpPr>
        <p:spPr>
          <a:xfrm>
            <a:off x="10267950" y="6223160"/>
            <a:ext cx="19240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Example by Nathan Schneider</a:t>
            </a:r>
            <a:endParaRPr sz="1400" b="0" i="0" u="none" strike="noStrike" cap="none" dirty="0">
              <a:solidFill>
                <a:srgbClr val="000000"/>
              </a:solidFill>
              <a:latin typeface="Titillium Web" panose="00000500000000000000" pitchFamily="2" charset="0"/>
              <a:sym typeface="Arial"/>
            </a:endParaRPr>
          </a:p>
        </p:txBody>
      </p:sp>
      <p:sp>
        <p:nvSpPr>
          <p:cNvPr id="243" name="Google Shape;243;p24"/>
          <p:cNvSpPr txBox="1"/>
          <p:nvPr/>
        </p:nvSpPr>
        <p:spPr>
          <a:xfrm>
            <a:off x="198408" y="1252468"/>
            <a:ext cx="4638675" cy="1143000"/>
          </a:xfrm>
          <a:prstGeom prst="rect">
            <a:avLst/>
          </a:prstGeom>
          <a:noFill/>
          <a:ln>
            <a:noFill/>
          </a:ln>
        </p:spPr>
        <p:txBody>
          <a:bodyPr spcFirstLastPara="1" wrap="square" lIns="68575" tIns="34275" rIns="68575" bIns="34275" anchor="t" anchorCtr="0">
            <a:noAutofit/>
          </a:bodyPr>
          <a:lstStyle/>
          <a:p>
            <a:pPr marL="342937" marR="0" lvl="0" indent="-342937" algn="l" rtl="0">
              <a:lnSpc>
                <a:spcPct val="100000"/>
              </a:lnSpc>
              <a:spcBef>
                <a:spcPts val="0"/>
              </a:spcBef>
              <a:spcAft>
                <a:spcPts val="0"/>
              </a:spcAft>
              <a:buClr>
                <a:srgbClr val="7A0019"/>
              </a:buClr>
              <a:buSzPts val="2400"/>
              <a:buFont typeface="Noto Sans Symbols"/>
              <a:buChar char="❑"/>
            </a:pPr>
            <a:r>
              <a:rPr lang="en-US" sz="2400" b="0" i="0" u="none" strike="noStrike" cap="none" dirty="0">
                <a:solidFill>
                  <a:srgbClr val="595959"/>
                </a:solidFill>
                <a:latin typeface="Titillium Web" panose="00000500000000000000" pitchFamily="2" charset="0"/>
                <a:sym typeface="Arial"/>
              </a:rPr>
              <a:t> Tokenization</a:t>
            </a:r>
            <a:endParaRPr sz="1400" b="0" i="0" u="none" strike="noStrike" cap="none" dirty="0">
              <a:solidFill>
                <a:srgbClr val="000000"/>
              </a:solidFill>
              <a:latin typeface="Titillium Web" panose="00000500000000000000" pitchFamily="2" charset="0"/>
              <a:sym typeface="Arial"/>
            </a:endParaRPr>
          </a:p>
          <a:p>
            <a:pPr marL="342937" marR="0" lvl="0" indent="-342937" algn="l" rtl="0">
              <a:lnSpc>
                <a:spcPct val="100000"/>
              </a:lnSpc>
              <a:spcBef>
                <a:spcPts val="480"/>
              </a:spcBef>
              <a:spcAft>
                <a:spcPts val="0"/>
              </a:spcAft>
              <a:buClr>
                <a:srgbClr val="7A0019"/>
              </a:buClr>
              <a:buSzPts val="2400"/>
              <a:buFont typeface="Noto Sans Symbols"/>
              <a:buChar char="❑"/>
            </a:pPr>
            <a:r>
              <a:rPr lang="en-US" sz="2400" b="0" i="0" u="none" strike="noStrike" cap="none" dirty="0">
                <a:solidFill>
                  <a:srgbClr val="595959"/>
                </a:solidFill>
                <a:latin typeface="Titillium Web" panose="00000500000000000000" pitchFamily="2" charset="0"/>
                <a:sym typeface="Arial"/>
              </a:rPr>
              <a:t> Language modeling</a:t>
            </a:r>
            <a:endParaRPr sz="1400" b="0" i="0" u="none" strike="noStrike" cap="none" dirty="0">
              <a:solidFill>
                <a:srgbClr val="000000"/>
              </a:solidFill>
              <a:latin typeface="Titillium Web" panose="00000500000000000000" pitchFamily="2" charset="0"/>
              <a:sym typeface="Arial"/>
            </a:endParaRPr>
          </a:p>
          <a:p>
            <a:pPr marL="342937" marR="0" lvl="0" indent="-342937" algn="l" rtl="0">
              <a:lnSpc>
                <a:spcPct val="100000"/>
              </a:lnSpc>
              <a:spcBef>
                <a:spcPts val="480"/>
              </a:spcBef>
              <a:spcAft>
                <a:spcPts val="0"/>
              </a:spcAft>
              <a:buClr>
                <a:srgbClr val="7A0019"/>
              </a:buClr>
              <a:buSzPts val="2400"/>
              <a:buFont typeface="Noto Sans Symbols"/>
              <a:buChar char="❑"/>
            </a:pPr>
            <a:r>
              <a:rPr lang="en-US" sz="2400" b="0" i="0" u="none" strike="noStrike" cap="none" dirty="0">
                <a:solidFill>
                  <a:srgbClr val="595959"/>
                </a:solidFill>
                <a:latin typeface="Titillium Web" panose="00000500000000000000" pitchFamily="2" charset="0"/>
                <a:sym typeface="Arial"/>
              </a:rPr>
              <a:t> Spelling correction</a:t>
            </a:r>
            <a:endParaRPr sz="1400" b="0" i="0" u="none" strike="noStrike" cap="none" dirty="0">
              <a:solidFill>
                <a:srgbClr val="000000"/>
              </a:solidFill>
              <a:latin typeface="Titillium Web" panose="00000500000000000000" pitchFamily="2" charset="0"/>
              <a:sym typeface="Arial"/>
            </a:endParaRPr>
          </a:p>
          <a:p>
            <a:pPr marL="342900" marR="0" lvl="0" indent="-342900" algn="l" rtl="0">
              <a:lnSpc>
                <a:spcPct val="100000"/>
              </a:lnSpc>
              <a:spcBef>
                <a:spcPts val="480"/>
              </a:spcBef>
              <a:spcAft>
                <a:spcPts val="0"/>
              </a:spcAft>
              <a:buClr>
                <a:srgbClr val="7A0019"/>
              </a:buClr>
              <a:buSzPts val="2400"/>
              <a:buFont typeface="Arial" panose="020B0604020202020204" pitchFamily="34" charset="0"/>
              <a:buChar char="•"/>
            </a:pPr>
            <a:endParaRPr sz="2400" b="0" i="0" u="none" strike="noStrike" cap="none" dirty="0">
              <a:solidFill>
                <a:srgbClr val="595959"/>
              </a:solidFill>
              <a:latin typeface="Titillium Web" panose="00000500000000000000" pitchFamily="2" charset="0"/>
              <a:sym typeface="Arial"/>
            </a:endParaRPr>
          </a:p>
        </p:txBody>
      </p:sp>
      <p:pic>
        <p:nvPicPr>
          <p:cNvPr id="244" name="Google Shape;244;p24"/>
          <p:cNvPicPr preferRelativeResize="0"/>
          <p:nvPr/>
        </p:nvPicPr>
        <p:blipFill rotWithShape="1">
          <a:blip r:embed="rId3">
            <a:alphaModFix/>
          </a:blip>
          <a:srcRect/>
          <a:stretch/>
        </p:blipFill>
        <p:spPr>
          <a:xfrm>
            <a:off x="2705064" y="3102605"/>
            <a:ext cx="7973538" cy="866896"/>
          </a:xfrm>
          <a:prstGeom prst="rect">
            <a:avLst/>
          </a:prstGeom>
          <a:noFill/>
          <a:ln>
            <a:noFill/>
          </a:ln>
        </p:spPr>
      </p:pic>
      <p:pic>
        <p:nvPicPr>
          <p:cNvPr id="2" name="Google Shape;225;p22">
            <a:extLst>
              <a:ext uri="{FF2B5EF4-FFF2-40B4-BE49-F238E27FC236}">
                <a16:creationId xmlns:a16="http://schemas.microsoft.com/office/drawing/2014/main" id="{21519A89-B01B-D52D-F414-1CCA11D68C0E}"/>
              </a:ext>
            </a:extLst>
          </p:cNvPr>
          <p:cNvPicPr preferRelativeResize="0"/>
          <p:nvPr/>
        </p:nvPicPr>
        <p:blipFill rotWithShape="1">
          <a:blip r:embed="rId4">
            <a:alphaModFix/>
          </a:blip>
          <a:srcRect/>
          <a:stretch/>
        </p:blipFill>
        <p:spPr>
          <a:xfrm>
            <a:off x="9665194" y="136507"/>
            <a:ext cx="2217898" cy="2209800"/>
          </a:xfrm>
          <a:prstGeom prst="rect">
            <a:avLst/>
          </a:prstGeom>
          <a:noFill/>
          <a:ln>
            <a:noFill/>
          </a:ln>
        </p:spPr>
      </p:pic>
      <p:sp>
        <p:nvSpPr>
          <p:cNvPr id="3" name="Donut 2">
            <a:extLst>
              <a:ext uri="{FF2B5EF4-FFF2-40B4-BE49-F238E27FC236}">
                <a16:creationId xmlns:a16="http://schemas.microsoft.com/office/drawing/2014/main" id="{805F1F4A-1C51-BFD3-376C-3769FB77EDF2}"/>
              </a:ext>
            </a:extLst>
          </p:cNvPr>
          <p:cNvSpPr/>
          <p:nvPr/>
        </p:nvSpPr>
        <p:spPr>
          <a:xfrm>
            <a:off x="9665193" y="130145"/>
            <a:ext cx="2217897" cy="2209800"/>
          </a:xfrm>
          <a:prstGeom prst="donut">
            <a:avLst>
              <a:gd name="adj" fmla="val 1983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2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dirty="0"/>
          </a:p>
        </p:txBody>
      </p:sp>
      <p:sp>
        <p:nvSpPr>
          <p:cNvPr id="249" name="Google Shape;249;p2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Morphology</a:t>
            </a:r>
            <a:endParaRPr dirty="0"/>
          </a:p>
        </p:txBody>
      </p:sp>
      <p:sp>
        <p:nvSpPr>
          <p:cNvPr id="251" name="Google Shape;251;p25"/>
          <p:cNvSpPr txBox="1"/>
          <p:nvPr/>
        </p:nvSpPr>
        <p:spPr>
          <a:xfrm>
            <a:off x="10267950" y="6223160"/>
            <a:ext cx="19240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Example by Nathan Schneider</a:t>
            </a:r>
            <a:endParaRPr sz="1400" b="0" i="0" u="none" strike="noStrike" cap="none" dirty="0">
              <a:solidFill>
                <a:srgbClr val="000000"/>
              </a:solidFill>
              <a:latin typeface="Titillium Web" panose="00000500000000000000" pitchFamily="2" charset="0"/>
              <a:sym typeface="Arial"/>
            </a:endParaRPr>
          </a:p>
        </p:txBody>
      </p:sp>
      <p:pic>
        <p:nvPicPr>
          <p:cNvPr id="253" name="Google Shape;253;p25"/>
          <p:cNvPicPr preferRelativeResize="0"/>
          <p:nvPr/>
        </p:nvPicPr>
        <p:blipFill rotWithShape="1">
          <a:blip r:embed="rId3">
            <a:alphaModFix/>
          </a:blip>
          <a:srcRect/>
          <a:stretch/>
        </p:blipFill>
        <p:spPr>
          <a:xfrm>
            <a:off x="2252868" y="3850450"/>
            <a:ext cx="4515480" cy="790623"/>
          </a:xfrm>
          <a:prstGeom prst="rect">
            <a:avLst/>
          </a:prstGeom>
          <a:noFill/>
          <a:ln>
            <a:noFill/>
          </a:ln>
        </p:spPr>
      </p:pic>
      <p:pic>
        <p:nvPicPr>
          <p:cNvPr id="254" name="Google Shape;254;p25"/>
          <p:cNvPicPr preferRelativeResize="0"/>
          <p:nvPr/>
        </p:nvPicPr>
        <p:blipFill rotWithShape="1">
          <a:blip r:embed="rId4">
            <a:alphaModFix/>
          </a:blip>
          <a:srcRect/>
          <a:stretch/>
        </p:blipFill>
        <p:spPr>
          <a:xfrm>
            <a:off x="2705064" y="3102605"/>
            <a:ext cx="7973538" cy="866896"/>
          </a:xfrm>
          <a:prstGeom prst="rect">
            <a:avLst/>
          </a:prstGeom>
          <a:noFill/>
          <a:ln>
            <a:noFill/>
          </a:ln>
        </p:spPr>
      </p:pic>
      <p:pic>
        <p:nvPicPr>
          <p:cNvPr id="255" name="Google Shape;255;p25"/>
          <p:cNvPicPr preferRelativeResize="0"/>
          <p:nvPr/>
        </p:nvPicPr>
        <p:blipFill rotWithShape="1">
          <a:blip r:embed="rId5">
            <a:alphaModFix/>
          </a:blip>
          <a:srcRect/>
          <a:stretch/>
        </p:blipFill>
        <p:spPr>
          <a:xfrm>
            <a:off x="4716052" y="343494"/>
            <a:ext cx="4778026" cy="2719877"/>
          </a:xfrm>
          <a:prstGeom prst="rect">
            <a:avLst/>
          </a:prstGeom>
          <a:noFill/>
          <a:ln>
            <a:noFill/>
          </a:ln>
        </p:spPr>
      </p:pic>
      <p:sp>
        <p:nvSpPr>
          <p:cNvPr id="256" name="Google Shape;256;p25"/>
          <p:cNvSpPr txBox="1"/>
          <p:nvPr/>
        </p:nvSpPr>
        <p:spPr>
          <a:xfrm>
            <a:off x="7043379" y="5823091"/>
            <a:ext cx="521415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Read more about stemming and lemmatization </a:t>
            </a:r>
            <a:endParaRPr sz="1400" b="0" i="0" u="none" strike="noStrike" cap="none" dirty="0">
              <a:solidFill>
                <a:srgbClr val="000000"/>
              </a:solidFill>
              <a:latin typeface="Titillium Web" panose="00000500000000000000" pitchFamily="2" charset="0"/>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sng" strike="noStrike" cap="none" dirty="0">
                <a:solidFill>
                  <a:schemeClr val="dk1"/>
                </a:solidFill>
                <a:latin typeface="Titillium Web" panose="00000500000000000000" pitchFamily="2" charset="0"/>
                <a:sym typeface="Arial"/>
                <a:hlinkClick r:id="rId6">
                  <a:extLst>
                    <a:ext uri="{A12FA001-AC4F-418D-AE19-62706E023703}">
                      <ahyp:hlinkClr xmlns:ahyp="http://schemas.microsoft.com/office/drawing/2018/hyperlinkcolor" val="tx"/>
                    </a:ext>
                  </a:extLst>
                </a:hlinkClick>
              </a:rPr>
              <a:t>https://nlp.stanford.edu/IR-book/html/htmledition/stemming-and-lemmatization-1.html</a:t>
            </a:r>
            <a:r>
              <a:rPr lang="en-US" sz="100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pic>
        <p:nvPicPr>
          <p:cNvPr id="2" name="Google Shape;225;p22">
            <a:extLst>
              <a:ext uri="{FF2B5EF4-FFF2-40B4-BE49-F238E27FC236}">
                <a16:creationId xmlns:a16="http://schemas.microsoft.com/office/drawing/2014/main" id="{4690BC05-5629-1D49-4EAF-6F13672C6FF2}"/>
              </a:ext>
            </a:extLst>
          </p:cNvPr>
          <p:cNvPicPr preferRelativeResize="0"/>
          <p:nvPr/>
        </p:nvPicPr>
        <p:blipFill rotWithShape="1">
          <a:blip r:embed="rId7">
            <a:alphaModFix/>
          </a:blip>
          <a:srcRect/>
          <a:stretch/>
        </p:blipFill>
        <p:spPr>
          <a:xfrm>
            <a:off x="9665194" y="136507"/>
            <a:ext cx="2217898" cy="2209800"/>
          </a:xfrm>
          <a:prstGeom prst="rect">
            <a:avLst/>
          </a:prstGeom>
          <a:noFill/>
          <a:ln>
            <a:noFill/>
          </a:ln>
        </p:spPr>
      </p:pic>
      <p:sp>
        <p:nvSpPr>
          <p:cNvPr id="3" name="Donut 2">
            <a:extLst>
              <a:ext uri="{FF2B5EF4-FFF2-40B4-BE49-F238E27FC236}">
                <a16:creationId xmlns:a16="http://schemas.microsoft.com/office/drawing/2014/main" id="{0E5C3AE9-BAF4-3ABF-3001-9282D7790640}"/>
              </a:ext>
            </a:extLst>
          </p:cNvPr>
          <p:cNvSpPr/>
          <p:nvPr/>
        </p:nvSpPr>
        <p:spPr>
          <a:xfrm>
            <a:off x="9665193" y="130145"/>
            <a:ext cx="2217897" cy="2209800"/>
          </a:xfrm>
          <a:prstGeom prst="donut">
            <a:avLst>
              <a:gd name="adj" fmla="val 1983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4A88E1B-994F-C1ED-59D3-7589E47C270B}"/>
              </a:ext>
            </a:extLst>
          </p:cNvPr>
          <p:cNvSpPr txBox="1"/>
          <p:nvPr/>
        </p:nvSpPr>
        <p:spPr>
          <a:xfrm>
            <a:off x="198408" y="1235045"/>
            <a:ext cx="4622167" cy="1354217"/>
          </a:xfrm>
          <a:prstGeom prst="rect">
            <a:avLst/>
          </a:prstGeom>
          <a:noFill/>
        </p:spPr>
        <p:txBody>
          <a:bodyPr wrap="square">
            <a:spAutoFit/>
          </a:bodyPr>
          <a:lstStyle/>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Morphological analysis</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Tokenization</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Stemming / Lemmatization</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dirty="0"/>
          </a:p>
        </p:txBody>
      </p:sp>
      <p:sp>
        <p:nvSpPr>
          <p:cNvPr id="261" name="Google Shape;261;p2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Parts of Speech (POS)</a:t>
            </a:r>
            <a:endParaRPr dirty="0"/>
          </a:p>
        </p:txBody>
      </p:sp>
      <p:sp>
        <p:nvSpPr>
          <p:cNvPr id="264" name="Google Shape;264;p26"/>
          <p:cNvSpPr txBox="1"/>
          <p:nvPr/>
        </p:nvSpPr>
        <p:spPr>
          <a:xfrm>
            <a:off x="10267950" y="6223160"/>
            <a:ext cx="19240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Example by Nathan Schneider</a:t>
            </a:r>
            <a:endParaRPr sz="1400" b="0" i="0" u="none" strike="noStrike" cap="none" dirty="0">
              <a:solidFill>
                <a:srgbClr val="000000"/>
              </a:solidFill>
              <a:latin typeface="Titillium Web" panose="00000500000000000000" pitchFamily="2" charset="0"/>
              <a:sym typeface="Arial"/>
            </a:endParaRPr>
          </a:p>
        </p:txBody>
      </p:sp>
      <p:pic>
        <p:nvPicPr>
          <p:cNvPr id="265" name="Google Shape;265;p26"/>
          <p:cNvPicPr preferRelativeResize="0"/>
          <p:nvPr/>
        </p:nvPicPr>
        <p:blipFill rotWithShape="1">
          <a:blip r:embed="rId3">
            <a:alphaModFix/>
          </a:blip>
          <a:srcRect/>
          <a:stretch/>
        </p:blipFill>
        <p:spPr>
          <a:xfrm>
            <a:off x="2252868" y="3850450"/>
            <a:ext cx="4515480" cy="790623"/>
          </a:xfrm>
          <a:prstGeom prst="rect">
            <a:avLst/>
          </a:prstGeom>
          <a:noFill/>
          <a:ln>
            <a:noFill/>
          </a:ln>
        </p:spPr>
      </p:pic>
      <p:pic>
        <p:nvPicPr>
          <p:cNvPr id="266" name="Google Shape;266;p26"/>
          <p:cNvPicPr preferRelativeResize="0"/>
          <p:nvPr/>
        </p:nvPicPr>
        <p:blipFill rotWithShape="1">
          <a:blip r:embed="rId4">
            <a:alphaModFix/>
          </a:blip>
          <a:srcRect/>
          <a:stretch/>
        </p:blipFill>
        <p:spPr>
          <a:xfrm>
            <a:off x="2705064" y="3102605"/>
            <a:ext cx="7973538" cy="866896"/>
          </a:xfrm>
          <a:prstGeom prst="rect">
            <a:avLst/>
          </a:prstGeom>
          <a:noFill/>
          <a:ln>
            <a:noFill/>
          </a:ln>
        </p:spPr>
      </p:pic>
      <p:pic>
        <p:nvPicPr>
          <p:cNvPr id="267" name="Google Shape;267;p26"/>
          <p:cNvPicPr preferRelativeResize="0"/>
          <p:nvPr/>
        </p:nvPicPr>
        <p:blipFill rotWithShape="1">
          <a:blip r:embed="rId5">
            <a:alphaModFix/>
          </a:blip>
          <a:srcRect t="79372"/>
          <a:stretch/>
        </p:blipFill>
        <p:spPr>
          <a:xfrm>
            <a:off x="1535294" y="2737480"/>
            <a:ext cx="8770027" cy="486792"/>
          </a:xfrm>
          <a:prstGeom prst="rect">
            <a:avLst/>
          </a:prstGeom>
          <a:noFill/>
          <a:ln>
            <a:noFill/>
          </a:ln>
        </p:spPr>
      </p:pic>
      <p:sp>
        <p:nvSpPr>
          <p:cNvPr id="268" name="Google Shape;268;p26"/>
          <p:cNvSpPr/>
          <p:nvPr/>
        </p:nvSpPr>
        <p:spPr>
          <a:xfrm>
            <a:off x="5400675" y="2628900"/>
            <a:ext cx="4457700" cy="20002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pic>
        <p:nvPicPr>
          <p:cNvPr id="4" name="Google Shape;225;p22">
            <a:extLst>
              <a:ext uri="{FF2B5EF4-FFF2-40B4-BE49-F238E27FC236}">
                <a16:creationId xmlns:a16="http://schemas.microsoft.com/office/drawing/2014/main" id="{5E86E30B-07A0-2B86-F707-B353BEF72261}"/>
              </a:ext>
            </a:extLst>
          </p:cNvPr>
          <p:cNvPicPr preferRelativeResize="0"/>
          <p:nvPr/>
        </p:nvPicPr>
        <p:blipFill rotWithShape="1">
          <a:blip r:embed="rId6">
            <a:alphaModFix/>
          </a:blip>
          <a:srcRect/>
          <a:stretch/>
        </p:blipFill>
        <p:spPr>
          <a:xfrm>
            <a:off x="9665194" y="136507"/>
            <a:ext cx="2217898" cy="2209800"/>
          </a:xfrm>
          <a:prstGeom prst="rect">
            <a:avLst/>
          </a:prstGeom>
          <a:noFill/>
          <a:ln>
            <a:noFill/>
          </a:ln>
        </p:spPr>
      </p:pic>
      <p:sp>
        <p:nvSpPr>
          <p:cNvPr id="5" name="Donut 4">
            <a:extLst>
              <a:ext uri="{FF2B5EF4-FFF2-40B4-BE49-F238E27FC236}">
                <a16:creationId xmlns:a16="http://schemas.microsoft.com/office/drawing/2014/main" id="{41264824-9610-22B0-84BD-CAE38C2202E3}"/>
              </a:ext>
            </a:extLst>
          </p:cNvPr>
          <p:cNvSpPr/>
          <p:nvPr/>
        </p:nvSpPr>
        <p:spPr>
          <a:xfrm>
            <a:off x="9665193" y="130145"/>
            <a:ext cx="2217897" cy="2209800"/>
          </a:xfrm>
          <a:prstGeom prst="donut">
            <a:avLst>
              <a:gd name="adj" fmla="val 1983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3B6BC7F3-D8CF-1A3E-E97F-5654FD964600}"/>
              </a:ext>
            </a:extLst>
          </p:cNvPr>
          <p:cNvSpPr txBox="1"/>
          <p:nvPr/>
        </p:nvSpPr>
        <p:spPr>
          <a:xfrm>
            <a:off x="198408" y="1252468"/>
            <a:ext cx="6133380" cy="461665"/>
          </a:xfrm>
          <a:prstGeom prst="rect">
            <a:avLst/>
          </a:prstGeom>
          <a:noFill/>
        </p:spPr>
        <p:txBody>
          <a:bodyPr wrap="square">
            <a:spAutoFit/>
          </a:bodyPr>
          <a:lstStyle/>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Part-of-speech tagging</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2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dirty="0"/>
          </a:p>
        </p:txBody>
      </p:sp>
      <p:sp>
        <p:nvSpPr>
          <p:cNvPr id="273" name="Google Shape;273;p27"/>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Parts of Speech (POS)</a:t>
            </a:r>
            <a:endParaRPr dirty="0"/>
          </a:p>
        </p:txBody>
      </p:sp>
      <p:sp>
        <p:nvSpPr>
          <p:cNvPr id="276" name="Google Shape;276;p27"/>
          <p:cNvSpPr txBox="1"/>
          <p:nvPr/>
        </p:nvSpPr>
        <p:spPr>
          <a:xfrm>
            <a:off x="10267950" y="6223160"/>
            <a:ext cx="19240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Example by Nathan Schneider</a:t>
            </a:r>
            <a:endParaRPr sz="1400" b="0" i="0" u="none" strike="noStrike" cap="none" dirty="0">
              <a:solidFill>
                <a:srgbClr val="000000"/>
              </a:solidFill>
              <a:latin typeface="Titillium Web" panose="00000500000000000000" pitchFamily="2" charset="0"/>
              <a:sym typeface="Arial"/>
            </a:endParaRPr>
          </a:p>
        </p:txBody>
      </p:sp>
      <p:pic>
        <p:nvPicPr>
          <p:cNvPr id="277" name="Google Shape;277;p27"/>
          <p:cNvPicPr preferRelativeResize="0"/>
          <p:nvPr/>
        </p:nvPicPr>
        <p:blipFill rotWithShape="1">
          <a:blip r:embed="rId3">
            <a:alphaModFix/>
          </a:blip>
          <a:srcRect/>
          <a:stretch/>
        </p:blipFill>
        <p:spPr>
          <a:xfrm>
            <a:off x="2252868" y="3850450"/>
            <a:ext cx="4515480" cy="790623"/>
          </a:xfrm>
          <a:prstGeom prst="rect">
            <a:avLst/>
          </a:prstGeom>
          <a:noFill/>
          <a:ln>
            <a:noFill/>
          </a:ln>
        </p:spPr>
      </p:pic>
      <p:pic>
        <p:nvPicPr>
          <p:cNvPr id="278" name="Google Shape;278;p27"/>
          <p:cNvPicPr preferRelativeResize="0"/>
          <p:nvPr/>
        </p:nvPicPr>
        <p:blipFill rotWithShape="1">
          <a:blip r:embed="rId4">
            <a:alphaModFix/>
          </a:blip>
          <a:srcRect/>
          <a:stretch/>
        </p:blipFill>
        <p:spPr>
          <a:xfrm>
            <a:off x="2705064" y="3102605"/>
            <a:ext cx="7973538" cy="866896"/>
          </a:xfrm>
          <a:prstGeom prst="rect">
            <a:avLst/>
          </a:prstGeom>
          <a:noFill/>
          <a:ln>
            <a:noFill/>
          </a:ln>
        </p:spPr>
      </p:pic>
      <p:pic>
        <p:nvPicPr>
          <p:cNvPr id="279" name="Google Shape;279;p27"/>
          <p:cNvPicPr preferRelativeResize="0"/>
          <p:nvPr/>
        </p:nvPicPr>
        <p:blipFill rotWithShape="1">
          <a:blip r:embed="rId5">
            <a:alphaModFix/>
          </a:blip>
          <a:srcRect t="79372"/>
          <a:stretch/>
        </p:blipFill>
        <p:spPr>
          <a:xfrm>
            <a:off x="1535294" y="2737480"/>
            <a:ext cx="8770027" cy="486792"/>
          </a:xfrm>
          <a:prstGeom prst="rect">
            <a:avLst/>
          </a:prstGeom>
          <a:noFill/>
          <a:ln>
            <a:noFill/>
          </a:ln>
        </p:spPr>
      </p:pic>
      <p:sp>
        <p:nvSpPr>
          <p:cNvPr id="280" name="Google Shape;280;p27"/>
          <p:cNvSpPr/>
          <p:nvPr/>
        </p:nvSpPr>
        <p:spPr>
          <a:xfrm>
            <a:off x="5400675" y="2628900"/>
            <a:ext cx="4457700" cy="20002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pic>
        <p:nvPicPr>
          <p:cNvPr id="281" name="Google Shape;281;p27" descr="Table&#10;&#10;Description automatically generated"/>
          <p:cNvPicPr preferRelativeResize="0"/>
          <p:nvPr/>
        </p:nvPicPr>
        <p:blipFill rotWithShape="1">
          <a:blip r:embed="rId6">
            <a:alphaModFix/>
          </a:blip>
          <a:srcRect b="-290"/>
          <a:stretch/>
        </p:blipFill>
        <p:spPr>
          <a:xfrm>
            <a:off x="7629525" y="0"/>
            <a:ext cx="4457700" cy="6225044"/>
          </a:xfrm>
          <a:prstGeom prst="rect">
            <a:avLst/>
          </a:prstGeom>
          <a:noFill/>
          <a:ln>
            <a:noFill/>
          </a:ln>
        </p:spPr>
      </p:pic>
      <p:sp>
        <p:nvSpPr>
          <p:cNvPr id="4" name="TextBox 3">
            <a:extLst>
              <a:ext uri="{FF2B5EF4-FFF2-40B4-BE49-F238E27FC236}">
                <a16:creationId xmlns:a16="http://schemas.microsoft.com/office/drawing/2014/main" id="{06AC91A5-967E-9A91-C1E3-46A7C403E3C1}"/>
              </a:ext>
            </a:extLst>
          </p:cNvPr>
          <p:cNvSpPr txBox="1"/>
          <p:nvPr/>
        </p:nvSpPr>
        <p:spPr>
          <a:xfrm>
            <a:off x="198408" y="1252468"/>
            <a:ext cx="6133380" cy="461665"/>
          </a:xfrm>
          <a:prstGeom prst="rect">
            <a:avLst/>
          </a:prstGeom>
          <a:noFill/>
        </p:spPr>
        <p:txBody>
          <a:bodyPr wrap="square">
            <a:spAutoFit/>
          </a:bodyPr>
          <a:lstStyle/>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Part-of-speech tagging</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a:stretch/>
        </p:blipFill>
        <p:spPr>
          <a:xfrm>
            <a:off x="1535294" y="864377"/>
            <a:ext cx="8770027" cy="2359895"/>
          </a:xfrm>
          <a:prstGeom prst="rect">
            <a:avLst/>
          </a:prstGeom>
          <a:noFill/>
          <a:ln>
            <a:noFill/>
          </a:ln>
        </p:spPr>
      </p:pic>
      <p:sp>
        <p:nvSpPr>
          <p:cNvPr id="288" name="Google Shape;288;p2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dirty="0"/>
          </a:p>
        </p:txBody>
      </p:sp>
      <p:sp>
        <p:nvSpPr>
          <p:cNvPr id="287" name="Google Shape;287;p2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Syntax</a:t>
            </a:r>
            <a:endParaRPr dirty="0"/>
          </a:p>
        </p:txBody>
      </p:sp>
      <p:pic>
        <p:nvPicPr>
          <p:cNvPr id="289" name="Google Shape;289;p28"/>
          <p:cNvPicPr preferRelativeResize="0"/>
          <p:nvPr/>
        </p:nvPicPr>
        <p:blipFill rotWithShape="1">
          <a:blip r:embed="rId4">
            <a:alphaModFix/>
          </a:blip>
          <a:srcRect/>
          <a:stretch/>
        </p:blipFill>
        <p:spPr>
          <a:xfrm>
            <a:off x="2252868" y="3850450"/>
            <a:ext cx="4515480" cy="790623"/>
          </a:xfrm>
          <a:prstGeom prst="rect">
            <a:avLst/>
          </a:prstGeom>
          <a:noFill/>
          <a:ln>
            <a:noFill/>
          </a:ln>
        </p:spPr>
      </p:pic>
      <p:pic>
        <p:nvPicPr>
          <p:cNvPr id="290" name="Google Shape;290;p28"/>
          <p:cNvPicPr preferRelativeResize="0"/>
          <p:nvPr/>
        </p:nvPicPr>
        <p:blipFill rotWithShape="1">
          <a:blip r:embed="rId5">
            <a:alphaModFix/>
          </a:blip>
          <a:srcRect/>
          <a:stretch/>
        </p:blipFill>
        <p:spPr>
          <a:xfrm>
            <a:off x="2705064" y="3102605"/>
            <a:ext cx="7973538" cy="866896"/>
          </a:xfrm>
          <a:prstGeom prst="rect">
            <a:avLst/>
          </a:prstGeom>
          <a:noFill/>
          <a:ln>
            <a:noFill/>
          </a:ln>
        </p:spPr>
      </p:pic>
      <p:sp>
        <p:nvSpPr>
          <p:cNvPr id="292" name="Google Shape;292;p28"/>
          <p:cNvSpPr txBox="1"/>
          <p:nvPr/>
        </p:nvSpPr>
        <p:spPr>
          <a:xfrm>
            <a:off x="10267950" y="6223160"/>
            <a:ext cx="19240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Example by Nathan Schneider</a:t>
            </a:r>
            <a:endParaRPr sz="1400" b="0" i="0" u="none" strike="noStrike" cap="none" dirty="0">
              <a:solidFill>
                <a:srgbClr val="000000"/>
              </a:solidFill>
              <a:latin typeface="Titillium Web" panose="00000500000000000000" pitchFamily="2" charset="0"/>
              <a:sym typeface="Arial"/>
            </a:endParaRPr>
          </a:p>
        </p:txBody>
      </p:sp>
      <p:pic>
        <p:nvPicPr>
          <p:cNvPr id="2" name="Google Shape;225;p22">
            <a:extLst>
              <a:ext uri="{FF2B5EF4-FFF2-40B4-BE49-F238E27FC236}">
                <a16:creationId xmlns:a16="http://schemas.microsoft.com/office/drawing/2014/main" id="{BDE0653E-41EE-EF9A-727C-32CB979E6FF5}"/>
              </a:ext>
            </a:extLst>
          </p:cNvPr>
          <p:cNvPicPr preferRelativeResize="0"/>
          <p:nvPr/>
        </p:nvPicPr>
        <p:blipFill rotWithShape="1">
          <a:blip r:embed="rId6">
            <a:alphaModFix/>
          </a:blip>
          <a:srcRect/>
          <a:stretch/>
        </p:blipFill>
        <p:spPr>
          <a:xfrm>
            <a:off x="9665194" y="136507"/>
            <a:ext cx="2217898" cy="2209800"/>
          </a:xfrm>
          <a:prstGeom prst="rect">
            <a:avLst/>
          </a:prstGeom>
          <a:noFill/>
          <a:ln>
            <a:noFill/>
          </a:ln>
        </p:spPr>
      </p:pic>
      <p:sp>
        <p:nvSpPr>
          <p:cNvPr id="3" name="Donut 2">
            <a:extLst>
              <a:ext uri="{FF2B5EF4-FFF2-40B4-BE49-F238E27FC236}">
                <a16:creationId xmlns:a16="http://schemas.microsoft.com/office/drawing/2014/main" id="{4CB743E1-C8C8-F282-226F-25C5686D589B}"/>
              </a:ext>
            </a:extLst>
          </p:cNvPr>
          <p:cNvSpPr/>
          <p:nvPr/>
        </p:nvSpPr>
        <p:spPr>
          <a:xfrm>
            <a:off x="9665193" y="130145"/>
            <a:ext cx="2217897" cy="2209800"/>
          </a:xfrm>
          <a:prstGeom prst="donut">
            <a:avLst>
              <a:gd name="adj" fmla="val 1258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563A7439-516C-CCE6-7796-AD9838CB93B6}"/>
              </a:ext>
            </a:extLst>
          </p:cNvPr>
          <p:cNvSpPr txBox="1"/>
          <p:nvPr/>
        </p:nvSpPr>
        <p:spPr>
          <a:xfrm>
            <a:off x="198408" y="1163417"/>
            <a:ext cx="3106947" cy="461665"/>
          </a:xfrm>
          <a:prstGeom prst="rect">
            <a:avLst/>
          </a:prstGeom>
          <a:noFill/>
        </p:spPr>
        <p:txBody>
          <a:bodyPr wrap="square">
            <a:spAutoFit/>
          </a:bodyPr>
          <a:lstStyle/>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Syntax parsing</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301" name="Google Shape;301;p29"/>
          <p:cNvPicPr preferRelativeResize="0"/>
          <p:nvPr/>
        </p:nvPicPr>
        <p:blipFill rotWithShape="1">
          <a:blip r:embed="rId3">
            <a:alphaModFix/>
          </a:blip>
          <a:srcRect/>
          <a:stretch/>
        </p:blipFill>
        <p:spPr>
          <a:xfrm>
            <a:off x="2768242" y="846829"/>
            <a:ext cx="7832311" cy="3814796"/>
          </a:xfrm>
          <a:prstGeom prst="rect">
            <a:avLst/>
          </a:prstGeom>
          <a:noFill/>
          <a:ln>
            <a:noFill/>
          </a:ln>
        </p:spPr>
      </p:pic>
      <p:sp>
        <p:nvSpPr>
          <p:cNvPr id="298" name="Google Shape;298;p2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dirty="0"/>
          </a:p>
        </p:txBody>
      </p:sp>
      <p:sp>
        <p:nvSpPr>
          <p:cNvPr id="297" name="Google Shape;297;p2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Syntax</a:t>
            </a:r>
            <a:endParaRPr dirty="0"/>
          </a:p>
        </p:txBody>
      </p:sp>
      <p:sp>
        <p:nvSpPr>
          <p:cNvPr id="300" name="Google Shape;300;p29"/>
          <p:cNvSpPr txBox="1"/>
          <p:nvPr/>
        </p:nvSpPr>
        <p:spPr>
          <a:xfrm>
            <a:off x="10267950" y="6223160"/>
            <a:ext cx="19240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Example by Nathan Schneider</a:t>
            </a:r>
            <a:endParaRPr sz="1400" b="0" i="0" u="none" strike="noStrike" cap="none" dirty="0">
              <a:solidFill>
                <a:srgbClr val="000000"/>
              </a:solidFill>
              <a:latin typeface="Titillium Web" panose="00000500000000000000" pitchFamily="2" charset="0"/>
              <a:sym typeface="Arial"/>
            </a:endParaRPr>
          </a:p>
        </p:txBody>
      </p:sp>
      <p:pic>
        <p:nvPicPr>
          <p:cNvPr id="2" name="Google Shape;225;p22">
            <a:extLst>
              <a:ext uri="{FF2B5EF4-FFF2-40B4-BE49-F238E27FC236}">
                <a16:creationId xmlns:a16="http://schemas.microsoft.com/office/drawing/2014/main" id="{DC103B27-E1E9-A4B9-85DB-62728FE74777}"/>
              </a:ext>
            </a:extLst>
          </p:cNvPr>
          <p:cNvPicPr preferRelativeResize="0"/>
          <p:nvPr/>
        </p:nvPicPr>
        <p:blipFill rotWithShape="1">
          <a:blip r:embed="rId4">
            <a:alphaModFix/>
          </a:blip>
          <a:srcRect/>
          <a:stretch/>
        </p:blipFill>
        <p:spPr>
          <a:xfrm>
            <a:off x="9665194" y="136507"/>
            <a:ext cx="2217898" cy="2209800"/>
          </a:xfrm>
          <a:prstGeom prst="rect">
            <a:avLst/>
          </a:prstGeom>
          <a:noFill/>
          <a:ln>
            <a:noFill/>
          </a:ln>
        </p:spPr>
      </p:pic>
      <p:sp>
        <p:nvSpPr>
          <p:cNvPr id="3" name="Donut 2">
            <a:extLst>
              <a:ext uri="{FF2B5EF4-FFF2-40B4-BE49-F238E27FC236}">
                <a16:creationId xmlns:a16="http://schemas.microsoft.com/office/drawing/2014/main" id="{0FF48ECF-B856-787A-0438-AEC5E9A93FA3}"/>
              </a:ext>
            </a:extLst>
          </p:cNvPr>
          <p:cNvSpPr/>
          <p:nvPr/>
        </p:nvSpPr>
        <p:spPr>
          <a:xfrm>
            <a:off x="9665193" y="130145"/>
            <a:ext cx="2217897" cy="2209800"/>
          </a:xfrm>
          <a:prstGeom prst="donut">
            <a:avLst>
              <a:gd name="adj" fmla="val 1258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C087DFE5-019D-1B51-BEF5-04869152F93C}"/>
              </a:ext>
            </a:extLst>
          </p:cNvPr>
          <p:cNvSpPr txBox="1"/>
          <p:nvPr/>
        </p:nvSpPr>
        <p:spPr>
          <a:xfrm>
            <a:off x="198408" y="1174241"/>
            <a:ext cx="6057537" cy="2823850"/>
          </a:xfrm>
          <a:prstGeom prst="rect">
            <a:avLst/>
          </a:prstGeom>
          <a:noFill/>
        </p:spPr>
        <p:txBody>
          <a:bodyPr wrap="square">
            <a:spAutoFit/>
          </a:bodyPr>
          <a:lstStyle/>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Syntax parsing</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a:p>
            <a:pPr marL="914400" marR="0" lvl="1" indent="-381000" algn="l" defTabSz="914400" rtl="0" eaLnBrk="1" fontAlgn="auto" latinLnBrk="0" hangingPunct="1">
              <a:lnSpc>
                <a:spcPct val="100000"/>
              </a:lnSpc>
              <a:spcBef>
                <a:spcPts val="480"/>
              </a:spcBef>
              <a:spcAft>
                <a:spcPts val="0"/>
              </a:spcAft>
              <a:buClr>
                <a:srgbClr val="7A0019"/>
              </a:buClr>
              <a:buSzPts val="2400"/>
              <a:buFont typeface="Courier New"/>
              <a:buChar char="o"/>
              <a:tabLst/>
              <a:defRPr/>
            </a:pPr>
            <a:r>
              <a:rPr kumimoji="0" lang="en-US" sz="2000" b="0" i="1"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Constituency Parsing</a:t>
            </a:r>
            <a:r>
              <a:rPr kumimoji="0" lang="en-US" sz="20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break a sentence into sub-phrases</a:t>
            </a:r>
            <a:endParaRPr kumimoji="0" lang="en-US" sz="32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a:p>
            <a:pPr marL="914400" marR="0" lvl="1" indent="-381000" algn="l" defTabSz="914400" rtl="0" eaLnBrk="1" fontAlgn="auto" latinLnBrk="0" hangingPunct="1">
              <a:lnSpc>
                <a:spcPct val="100000"/>
              </a:lnSpc>
              <a:spcBef>
                <a:spcPts val="480"/>
              </a:spcBef>
              <a:spcAft>
                <a:spcPts val="0"/>
              </a:spcAft>
              <a:buClr>
                <a:srgbClr val="7A0019"/>
              </a:buClr>
              <a:buSzPts val="2400"/>
              <a:buFont typeface="Courier New"/>
              <a:buChar char="o"/>
              <a:tabLst/>
              <a:defRPr/>
            </a:pPr>
            <a:r>
              <a:rPr kumimoji="0" lang="en-US" sz="2000" b="0" i="1"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Dependency Parsing: </a:t>
            </a:r>
            <a:r>
              <a:rPr kumimoji="0" lang="en-US" sz="20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explore the dependencies between the words in a sentence</a:t>
            </a:r>
            <a:endParaRPr kumimoji="0" lang="en-US" sz="32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a:p>
            <a:pPr marL="533400" marR="0" lvl="1" indent="0" algn="l" defTabSz="914400" rtl="0" eaLnBrk="1" fontAlgn="auto" latinLnBrk="0" hangingPunct="1">
              <a:lnSpc>
                <a:spcPct val="100000"/>
              </a:lnSpc>
              <a:spcBef>
                <a:spcPts val="480"/>
              </a:spcBef>
              <a:spcAft>
                <a:spcPts val="0"/>
              </a:spcAft>
              <a:buClr>
                <a:srgbClr val="7A0019"/>
              </a:buClr>
              <a:buSzPts val="2400"/>
              <a:buFont typeface="Courier New"/>
              <a:buNone/>
              <a:tabLst/>
              <a:defRPr/>
            </a:pPr>
            <a:br>
              <a:rPr kumimoji="0" lang="en-US" sz="16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br>
            <a:endParaRPr kumimoji="0" lang="en-US" sz="16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a:p>
            <a:pPr marL="0" marR="0" lvl="0" indent="0" algn="l" defTabSz="914400" rtl="0" eaLnBrk="1" fontAlgn="auto" latinLnBrk="0" hangingPunct="1">
              <a:lnSpc>
                <a:spcPct val="100000"/>
              </a:lnSpc>
              <a:spcBef>
                <a:spcPts val="560"/>
              </a:spcBef>
              <a:spcAft>
                <a:spcPts val="0"/>
              </a:spcAft>
              <a:buClr>
                <a:srgbClr val="7A0019"/>
              </a:buClr>
              <a:buSzPts val="2800"/>
              <a:buFont typeface="Noto Sans Symbols"/>
              <a:buNone/>
              <a:tabLst/>
              <a:defRPr/>
            </a:pPr>
            <a:endPar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p:txBody>
      </p:sp>
      <p:pic>
        <p:nvPicPr>
          <p:cNvPr id="5" name="Picture 4" descr="A table of information&#10;&#10;Description automatically generated with medium confidence">
            <a:extLst>
              <a:ext uri="{FF2B5EF4-FFF2-40B4-BE49-F238E27FC236}">
                <a16:creationId xmlns:a16="http://schemas.microsoft.com/office/drawing/2014/main" id="{EA6B170D-D12B-72E2-ADB2-4C50CFC3993A}"/>
              </a:ext>
            </a:extLst>
          </p:cNvPr>
          <p:cNvPicPr>
            <a:picLocks noChangeAspect="1"/>
          </p:cNvPicPr>
          <p:nvPr/>
        </p:nvPicPr>
        <p:blipFill>
          <a:blip r:embed="rId5"/>
          <a:stretch>
            <a:fillRect/>
          </a:stretch>
        </p:blipFill>
        <p:spPr>
          <a:xfrm>
            <a:off x="-9781" y="4304979"/>
            <a:ext cx="2986212" cy="1918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0"/>
          <p:cNvPicPr preferRelativeResize="0"/>
          <p:nvPr/>
        </p:nvPicPr>
        <p:blipFill rotWithShape="1">
          <a:blip r:embed="rId3">
            <a:alphaModFix/>
          </a:blip>
          <a:srcRect/>
          <a:stretch/>
        </p:blipFill>
        <p:spPr>
          <a:xfrm>
            <a:off x="1535294" y="864377"/>
            <a:ext cx="8770027" cy="2359895"/>
          </a:xfrm>
          <a:prstGeom prst="rect">
            <a:avLst/>
          </a:prstGeom>
          <a:noFill/>
          <a:ln>
            <a:noFill/>
          </a:ln>
        </p:spPr>
      </p:pic>
      <p:sp>
        <p:nvSpPr>
          <p:cNvPr id="308" name="Google Shape;308;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dirty="0"/>
          </a:p>
        </p:txBody>
      </p:sp>
      <p:sp>
        <p:nvSpPr>
          <p:cNvPr id="307" name="Google Shape;307;p30"/>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Semantics</a:t>
            </a:r>
            <a:endParaRPr dirty="0"/>
          </a:p>
        </p:txBody>
      </p:sp>
      <p:pic>
        <p:nvPicPr>
          <p:cNvPr id="309" name="Google Shape;309;p30"/>
          <p:cNvPicPr preferRelativeResize="0"/>
          <p:nvPr/>
        </p:nvPicPr>
        <p:blipFill rotWithShape="1">
          <a:blip r:embed="rId4">
            <a:alphaModFix/>
          </a:blip>
          <a:srcRect/>
          <a:stretch/>
        </p:blipFill>
        <p:spPr>
          <a:xfrm>
            <a:off x="2252868" y="3850450"/>
            <a:ext cx="4515480" cy="790623"/>
          </a:xfrm>
          <a:prstGeom prst="rect">
            <a:avLst/>
          </a:prstGeom>
          <a:noFill/>
          <a:ln>
            <a:noFill/>
          </a:ln>
        </p:spPr>
      </p:pic>
      <p:pic>
        <p:nvPicPr>
          <p:cNvPr id="310" name="Google Shape;310;p30"/>
          <p:cNvPicPr preferRelativeResize="0"/>
          <p:nvPr/>
        </p:nvPicPr>
        <p:blipFill rotWithShape="1">
          <a:blip r:embed="rId5">
            <a:alphaModFix/>
          </a:blip>
          <a:srcRect/>
          <a:stretch/>
        </p:blipFill>
        <p:spPr>
          <a:xfrm>
            <a:off x="2705064" y="3102605"/>
            <a:ext cx="7973538" cy="866896"/>
          </a:xfrm>
          <a:prstGeom prst="rect">
            <a:avLst/>
          </a:prstGeom>
          <a:noFill/>
          <a:ln>
            <a:noFill/>
          </a:ln>
        </p:spPr>
      </p:pic>
      <p:pic>
        <p:nvPicPr>
          <p:cNvPr id="311" name="Google Shape;311;p30"/>
          <p:cNvPicPr preferRelativeResize="0"/>
          <p:nvPr/>
        </p:nvPicPr>
        <p:blipFill rotWithShape="1">
          <a:blip r:embed="rId6">
            <a:alphaModFix/>
          </a:blip>
          <a:srcRect/>
          <a:stretch/>
        </p:blipFill>
        <p:spPr>
          <a:xfrm>
            <a:off x="2565803" y="4441020"/>
            <a:ext cx="1733792" cy="400106"/>
          </a:xfrm>
          <a:prstGeom prst="rect">
            <a:avLst/>
          </a:prstGeom>
          <a:noFill/>
          <a:ln>
            <a:noFill/>
          </a:ln>
        </p:spPr>
      </p:pic>
      <p:pic>
        <p:nvPicPr>
          <p:cNvPr id="312" name="Google Shape;312;p30"/>
          <p:cNvPicPr preferRelativeResize="0"/>
          <p:nvPr/>
        </p:nvPicPr>
        <p:blipFill rotWithShape="1">
          <a:blip r:embed="rId7">
            <a:alphaModFix/>
          </a:blip>
          <a:srcRect/>
          <a:stretch/>
        </p:blipFill>
        <p:spPr>
          <a:xfrm>
            <a:off x="7257630" y="4232028"/>
            <a:ext cx="3010320" cy="1000265"/>
          </a:xfrm>
          <a:prstGeom prst="rect">
            <a:avLst/>
          </a:prstGeom>
          <a:noFill/>
          <a:ln>
            <a:noFill/>
          </a:ln>
        </p:spPr>
      </p:pic>
      <p:sp>
        <p:nvSpPr>
          <p:cNvPr id="314" name="Google Shape;314;p30"/>
          <p:cNvSpPr txBox="1"/>
          <p:nvPr/>
        </p:nvSpPr>
        <p:spPr>
          <a:xfrm>
            <a:off x="10267950" y="6223160"/>
            <a:ext cx="19240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Example by Nathan Schneider</a:t>
            </a:r>
            <a:endParaRPr sz="1400" b="0" i="0" u="none" strike="noStrike" cap="none" dirty="0">
              <a:solidFill>
                <a:srgbClr val="000000"/>
              </a:solidFill>
              <a:latin typeface="Titillium Web" panose="00000500000000000000" pitchFamily="2" charset="0"/>
              <a:sym typeface="Arial"/>
            </a:endParaRPr>
          </a:p>
        </p:txBody>
      </p:sp>
      <p:pic>
        <p:nvPicPr>
          <p:cNvPr id="2" name="Google Shape;225;p22">
            <a:extLst>
              <a:ext uri="{FF2B5EF4-FFF2-40B4-BE49-F238E27FC236}">
                <a16:creationId xmlns:a16="http://schemas.microsoft.com/office/drawing/2014/main" id="{1CF95424-AFB7-C5CA-3832-72D693360226}"/>
              </a:ext>
            </a:extLst>
          </p:cNvPr>
          <p:cNvPicPr preferRelativeResize="0"/>
          <p:nvPr/>
        </p:nvPicPr>
        <p:blipFill rotWithShape="1">
          <a:blip r:embed="rId8">
            <a:alphaModFix/>
          </a:blip>
          <a:srcRect/>
          <a:stretch/>
        </p:blipFill>
        <p:spPr>
          <a:xfrm>
            <a:off x="9665194" y="136507"/>
            <a:ext cx="2217898" cy="2209800"/>
          </a:xfrm>
          <a:prstGeom prst="rect">
            <a:avLst/>
          </a:prstGeom>
          <a:noFill/>
          <a:ln>
            <a:noFill/>
          </a:ln>
        </p:spPr>
      </p:pic>
      <p:sp>
        <p:nvSpPr>
          <p:cNvPr id="3" name="Donut 2">
            <a:extLst>
              <a:ext uri="{FF2B5EF4-FFF2-40B4-BE49-F238E27FC236}">
                <a16:creationId xmlns:a16="http://schemas.microsoft.com/office/drawing/2014/main" id="{B2732CFA-1700-D950-61F5-D93A156F2502}"/>
              </a:ext>
            </a:extLst>
          </p:cNvPr>
          <p:cNvSpPr/>
          <p:nvPr/>
        </p:nvSpPr>
        <p:spPr>
          <a:xfrm>
            <a:off x="9665193" y="130145"/>
            <a:ext cx="2217897" cy="2209800"/>
          </a:xfrm>
          <a:prstGeom prst="donut">
            <a:avLst>
              <a:gd name="adj" fmla="val 7032"/>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CA8AB2E-00A2-B492-3403-A7056E9B87EC}"/>
              </a:ext>
            </a:extLst>
          </p:cNvPr>
          <p:cNvSpPr txBox="1"/>
          <p:nvPr/>
        </p:nvSpPr>
        <p:spPr>
          <a:xfrm>
            <a:off x="198408" y="4865359"/>
            <a:ext cx="3946585" cy="1554272"/>
          </a:xfrm>
          <a:prstGeom prst="rect">
            <a:avLst/>
          </a:prstGeom>
          <a:noFill/>
        </p:spPr>
        <p:txBody>
          <a:bodyPr wrap="square">
            <a:spAutoFit/>
          </a:bodyPr>
          <a:lstStyle/>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0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Named entity recognition</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0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Word sense disambiguation</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0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Semantic role labeling</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0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Frame semantics</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4432-80BC-132E-5B6B-4A48F8091C7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5C40FC9-03DC-D283-F37E-EE77C6E99CA6}"/>
              </a:ext>
            </a:extLst>
          </p:cNvPr>
          <p:cNvSpPr>
            <a:spLocks noGrp="1"/>
          </p:cNvSpPr>
          <p:nvPr>
            <p:ph idx="1"/>
          </p:nvPr>
        </p:nvSpPr>
        <p:spPr/>
        <p:txBody>
          <a:bodyPr/>
          <a:lstStyle/>
          <a:p>
            <a:r>
              <a:rPr lang="en-US" dirty="0"/>
              <a:t>What is NLP?</a:t>
            </a:r>
          </a:p>
          <a:p>
            <a:r>
              <a:rPr lang="en-US" dirty="0"/>
              <a:t>Does ChatGPT solve every NLP problem? </a:t>
            </a:r>
          </a:p>
          <a:p>
            <a:r>
              <a:rPr lang="en-US" dirty="0"/>
              <a:t>Language consists of many levels of structure</a:t>
            </a:r>
          </a:p>
          <a:p>
            <a:r>
              <a:rPr lang="en-US" dirty="0"/>
              <a:t>What makes language so difficult to process?</a:t>
            </a:r>
          </a:p>
          <a:p>
            <a:r>
              <a:rPr lang="en-US" dirty="0"/>
              <a:t>How to process language?</a:t>
            </a:r>
          </a:p>
          <a:p>
            <a:r>
              <a:rPr lang="en-US" dirty="0"/>
              <a:t>Recent Developments (2019-2024)</a:t>
            </a:r>
          </a:p>
          <a:p>
            <a:r>
              <a:rPr lang="en-US" dirty="0"/>
              <a:t>Limits of LLMs and the Financial Incentives of </a:t>
            </a:r>
            <a:r>
              <a:rPr lang="en-US" dirty="0" err="1"/>
              <a:t>GenAI</a:t>
            </a:r>
            <a:endParaRPr lang="en-US" dirty="0"/>
          </a:p>
        </p:txBody>
      </p:sp>
    </p:spTree>
    <p:extLst>
      <p:ext uri="{BB962C8B-B14F-4D97-AF65-F5344CB8AC3E}">
        <p14:creationId xmlns:p14="http://schemas.microsoft.com/office/powerpoint/2010/main" val="2083363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1"/>
          <p:cNvPicPr preferRelativeResize="0"/>
          <p:nvPr/>
        </p:nvPicPr>
        <p:blipFill rotWithShape="1">
          <a:blip r:embed="rId3">
            <a:alphaModFix/>
          </a:blip>
          <a:srcRect/>
          <a:stretch/>
        </p:blipFill>
        <p:spPr>
          <a:xfrm>
            <a:off x="1535294" y="864377"/>
            <a:ext cx="8770027" cy="2359895"/>
          </a:xfrm>
          <a:prstGeom prst="rect">
            <a:avLst/>
          </a:prstGeom>
          <a:noFill/>
          <a:ln>
            <a:noFill/>
          </a:ln>
        </p:spPr>
      </p:pic>
      <p:sp>
        <p:nvSpPr>
          <p:cNvPr id="321" name="Google Shape;321;p3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dirty="0"/>
          </a:p>
        </p:txBody>
      </p:sp>
      <p:sp>
        <p:nvSpPr>
          <p:cNvPr id="320" name="Google Shape;320;p31"/>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Discourse (Pragmatics)</a:t>
            </a:r>
            <a:endParaRPr dirty="0"/>
          </a:p>
        </p:txBody>
      </p:sp>
      <p:pic>
        <p:nvPicPr>
          <p:cNvPr id="322" name="Google Shape;322;p31"/>
          <p:cNvPicPr preferRelativeResize="0"/>
          <p:nvPr/>
        </p:nvPicPr>
        <p:blipFill rotWithShape="1">
          <a:blip r:embed="rId4">
            <a:alphaModFix/>
          </a:blip>
          <a:srcRect/>
          <a:stretch/>
        </p:blipFill>
        <p:spPr>
          <a:xfrm>
            <a:off x="2252868" y="3850450"/>
            <a:ext cx="4515480" cy="790623"/>
          </a:xfrm>
          <a:prstGeom prst="rect">
            <a:avLst/>
          </a:prstGeom>
          <a:noFill/>
          <a:ln>
            <a:noFill/>
          </a:ln>
        </p:spPr>
      </p:pic>
      <p:pic>
        <p:nvPicPr>
          <p:cNvPr id="323" name="Google Shape;323;p31"/>
          <p:cNvPicPr preferRelativeResize="0"/>
          <p:nvPr/>
        </p:nvPicPr>
        <p:blipFill rotWithShape="1">
          <a:blip r:embed="rId5">
            <a:alphaModFix/>
          </a:blip>
          <a:srcRect/>
          <a:stretch/>
        </p:blipFill>
        <p:spPr>
          <a:xfrm>
            <a:off x="2705064" y="3102605"/>
            <a:ext cx="7973538" cy="866896"/>
          </a:xfrm>
          <a:prstGeom prst="rect">
            <a:avLst/>
          </a:prstGeom>
          <a:noFill/>
          <a:ln>
            <a:noFill/>
          </a:ln>
        </p:spPr>
      </p:pic>
      <p:pic>
        <p:nvPicPr>
          <p:cNvPr id="324" name="Google Shape;324;p31"/>
          <p:cNvPicPr preferRelativeResize="0"/>
          <p:nvPr/>
        </p:nvPicPr>
        <p:blipFill rotWithShape="1">
          <a:blip r:embed="rId6">
            <a:alphaModFix/>
          </a:blip>
          <a:srcRect/>
          <a:stretch/>
        </p:blipFill>
        <p:spPr>
          <a:xfrm>
            <a:off x="2565803" y="4441020"/>
            <a:ext cx="1733792" cy="400106"/>
          </a:xfrm>
          <a:prstGeom prst="rect">
            <a:avLst/>
          </a:prstGeom>
          <a:noFill/>
          <a:ln>
            <a:noFill/>
          </a:ln>
        </p:spPr>
      </p:pic>
      <p:sp>
        <p:nvSpPr>
          <p:cNvPr id="327" name="Google Shape;327;p31"/>
          <p:cNvSpPr txBox="1"/>
          <p:nvPr/>
        </p:nvSpPr>
        <p:spPr>
          <a:xfrm>
            <a:off x="10267950" y="6223160"/>
            <a:ext cx="19240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Example by Nathan Schneider</a:t>
            </a:r>
            <a:endParaRPr sz="1400" b="0" i="0" u="none" strike="noStrike" cap="none" dirty="0">
              <a:solidFill>
                <a:srgbClr val="000000"/>
              </a:solidFill>
              <a:latin typeface="Titillium Web" panose="00000500000000000000" pitchFamily="2" charset="0"/>
              <a:sym typeface="Arial"/>
            </a:endParaRPr>
          </a:p>
        </p:txBody>
      </p:sp>
      <p:pic>
        <p:nvPicPr>
          <p:cNvPr id="328" name="Google Shape;328;p31"/>
          <p:cNvPicPr preferRelativeResize="0"/>
          <p:nvPr/>
        </p:nvPicPr>
        <p:blipFill rotWithShape="1">
          <a:blip r:embed="rId7">
            <a:alphaModFix/>
          </a:blip>
          <a:srcRect/>
          <a:stretch/>
        </p:blipFill>
        <p:spPr>
          <a:xfrm>
            <a:off x="2565803" y="5143618"/>
            <a:ext cx="7668695" cy="457264"/>
          </a:xfrm>
          <a:prstGeom prst="rect">
            <a:avLst/>
          </a:prstGeom>
          <a:noFill/>
          <a:ln>
            <a:noFill/>
          </a:ln>
        </p:spPr>
      </p:pic>
      <p:sp>
        <p:nvSpPr>
          <p:cNvPr id="329" name="Google Shape;329;p31"/>
          <p:cNvSpPr/>
          <p:nvPr/>
        </p:nvSpPr>
        <p:spPr>
          <a:xfrm>
            <a:off x="10012020" y="3633729"/>
            <a:ext cx="1333164" cy="2254818"/>
          </a:xfrm>
          <a:custGeom>
            <a:avLst/>
            <a:gdLst/>
            <a:ahLst/>
            <a:cxnLst/>
            <a:rect l="l" t="t" r="r" b="b"/>
            <a:pathLst>
              <a:path w="1333164" h="2254818" extrusionOk="0">
                <a:moveTo>
                  <a:pt x="0" y="1855433"/>
                </a:moveTo>
                <a:cubicBezTo>
                  <a:pt x="186431" y="2127682"/>
                  <a:pt x="372862" y="2399931"/>
                  <a:pt x="594804" y="2166152"/>
                </a:cubicBezTo>
                <a:cubicBezTo>
                  <a:pt x="816746" y="1932373"/>
                  <a:pt x="1365682" y="813786"/>
                  <a:pt x="1331651" y="452761"/>
                </a:cubicBezTo>
                <a:cubicBezTo>
                  <a:pt x="1297620" y="91736"/>
                  <a:pt x="844119" y="45868"/>
                  <a:pt x="390618" y="0"/>
                </a:cubicBezTo>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
        <p:nvSpPr>
          <p:cNvPr id="330" name="Google Shape;330;p31"/>
          <p:cNvSpPr txBox="1"/>
          <p:nvPr/>
        </p:nvSpPr>
        <p:spPr>
          <a:xfrm>
            <a:off x="10551235" y="4744358"/>
            <a:ext cx="145272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7A0019"/>
                </a:solidFill>
                <a:latin typeface="Titillium Web" panose="00000500000000000000" pitchFamily="2" charset="0"/>
                <a:sym typeface="Arial"/>
              </a:rPr>
              <a:t>CONTRAST</a:t>
            </a:r>
            <a:endParaRPr sz="1800" b="0" i="0" u="none" strike="noStrike" cap="none" dirty="0">
              <a:solidFill>
                <a:srgbClr val="7A0019"/>
              </a:solidFill>
              <a:latin typeface="Titillium Web" panose="00000500000000000000" pitchFamily="2" charset="0"/>
              <a:sym typeface="Arial"/>
            </a:endParaRPr>
          </a:p>
        </p:txBody>
      </p:sp>
      <p:pic>
        <p:nvPicPr>
          <p:cNvPr id="2" name="Google Shape;225;p22">
            <a:extLst>
              <a:ext uri="{FF2B5EF4-FFF2-40B4-BE49-F238E27FC236}">
                <a16:creationId xmlns:a16="http://schemas.microsoft.com/office/drawing/2014/main" id="{911722ED-A3E2-01C9-809F-4278B4D9B884}"/>
              </a:ext>
            </a:extLst>
          </p:cNvPr>
          <p:cNvPicPr preferRelativeResize="0"/>
          <p:nvPr/>
        </p:nvPicPr>
        <p:blipFill rotWithShape="1">
          <a:blip r:embed="rId8">
            <a:alphaModFix/>
          </a:blip>
          <a:srcRect/>
          <a:stretch/>
        </p:blipFill>
        <p:spPr>
          <a:xfrm>
            <a:off x="9665194" y="136507"/>
            <a:ext cx="2217898" cy="2209800"/>
          </a:xfrm>
          <a:prstGeom prst="rect">
            <a:avLst/>
          </a:prstGeom>
          <a:noFill/>
          <a:ln>
            <a:noFill/>
          </a:ln>
        </p:spPr>
      </p:pic>
      <p:sp>
        <p:nvSpPr>
          <p:cNvPr id="3" name="Donut 2">
            <a:extLst>
              <a:ext uri="{FF2B5EF4-FFF2-40B4-BE49-F238E27FC236}">
                <a16:creationId xmlns:a16="http://schemas.microsoft.com/office/drawing/2014/main" id="{4F4E3397-0F6E-A70E-0E6C-784B6D30CD87}"/>
              </a:ext>
            </a:extLst>
          </p:cNvPr>
          <p:cNvSpPr/>
          <p:nvPr/>
        </p:nvSpPr>
        <p:spPr>
          <a:xfrm>
            <a:off x="9665193" y="130145"/>
            <a:ext cx="2217897" cy="2209800"/>
          </a:xfrm>
          <a:prstGeom prst="donut">
            <a:avLst>
              <a:gd name="adj" fmla="val 19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Google Shape;312;p30">
            <a:extLst>
              <a:ext uri="{FF2B5EF4-FFF2-40B4-BE49-F238E27FC236}">
                <a16:creationId xmlns:a16="http://schemas.microsoft.com/office/drawing/2014/main" id="{01260F0A-B0C3-F041-9A98-5F31485C5E0D}"/>
              </a:ext>
            </a:extLst>
          </p:cNvPr>
          <p:cNvPicPr preferRelativeResize="0"/>
          <p:nvPr/>
        </p:nvPicPr>
        <p:blipFill rotWithShape="1">
          <a:blip r:embed="rId9">
            <a:alphaModFix/>
          </a:blip>
          <a:srcRect/>
          <a:stretch/>
        </p:blipFill>
        <p:spPr>
          <a:xfrm>
            <a:off x="7257630" y="4232028"/>
            <a:ext cx="3010320" cy="1000265"/>
          </a:xfrm>
          <a:prstGeom prst="rect">
            <a:avLst/>
          </a:prstGeom>
          <a:noFill/>
          <a:ln>
            <a:noFill/>
          </a:ln>
        </p:spPr>
      </p:pic>
      <p:sp>
        <p:nvSpPr>
          <p:cNvPr id="8" name="TextBox 7">
            <a:extLst>
              <a:ext uri="{FF2B5EF4-FFF2-40B4-BE49-F238E27FC236}">
                <a16:creationId xmlns:a16="http://schemas.microsoft.com/office/drawing/2014/main" id="{24E1C77C-4F7A-E7F8-80C3-95227BA36A6D}"/>
              </a:ext>
            </a:extLst>
          </p:cNvPr>
          <p:cNvSpPr txBox="1"/>
          <p:nvPr/>
        </p:nvSpPr>
        <p:spPr>
          <a:xfrm>
            <a:off x="198408" y="1087091"/>
            <a:ext cx="6133380" cy="461665"/>
          </a:xfrm>
          <a:prstGeom prst="rect">
            <a:avLst/>
          </a:prstGeom>
          <a:noFill/>
        </p:spPr>
        <p:txBody>
          <a:bodyPr wrap="square">
            <a:spAutoFit/>
          </a:bodyPr>
          <a:lstStyle/>
          <a:p>
            <a:pPr marL="457200" marR="0" lvl="0" indent="-406400" algn="l" defTabSz="914400" rtl="0" eaLnBrk="1" fontAlgn="auto" latinLnBrk="0" hangingPunct="1">
              <a:lnSpc>
                <a:spcPct val="100000"/>
              </a:lnSpc>
              <a:spcBef>
                <a:spcPts val="560"/>
              </a:spcBef>
              <a:spcAft>
                <a:spcPts val="0"/>
              </a:spcAft>
              <a:buClr>
                <a:srgbClr val="7A0019"/>
              </a:buClr>
              <a:buSzPts val="2800"/>
              <a:buFont typeface="Noto Sans Symbols"/>
              <a:buChar char="❑"/>
              <a:tabLst/>
              <a:defRPr/>
            </a:pPr>
            <a:r>
              <a:rPr kumimoji="0" lang="en-US" sz="24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Co-reference resolution</a:t>
            </a:r>
            <a:endPar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2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dirty="0"/>
          </a:p>
        </p:txBody>
      </p:sp>
      <p:sp>
        <p:nvSpPr>
          <p:cNvPr id="223" name="Google Shape;223;p2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sz="3600" dirty="0"/>
              <a:t>Language consists of many levels of structure</a:t>
            </a:r>
            <a:endParaRPr dirty="0"/>
          </a:p>
        </p:txBody>
      </p:sp>
      <p:pic>
        <p:nvPicPr>
          <p:cNvPr id="225" name="Google Shape;225;p22"/>
          <p:cNvPicPr preferRelativeResize="0"/>
          <p:nvPr/>
        </p:nvPicPr>
        <p:blipFill rotWithShape="1">
          <a:blip r:embed="rId3">
            <a:alphaModFix/>
          </a:blip>
          <a:srcRect/>
          <a:stretch/>
        </p:blipFill>
        <p:spPr>
          <a:xfrm>
            <a:off x="826782" y="1401881"/>
            <a:ext cx="4762500" cy="4762500"/>
          </a:xfrm>
          <a:prstGeom prst="rect">
            <a:avLst/>
          </a:prstGeom>
          <a:noFill/>
          <a:ln>
            <a:noFill/>
          </a:ln>
        </p:spPr>
      </p:pic>
      <p:sp>
        <p:nvSpPr>
          <p:cNvPr id="226" name="Google Shape;226;p22"/>
          <p:cNvSpPr txBox="1"/>
          <p:nvPr/>
        </p:nvSpPr>
        <p:spPr>
          <a:xfrm>
            <a:off x="5942863" y="3182459"/>
            <a:ext cx="5789032"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400" b="0" i="0" u="none" strike="noStrike" cap="none" dirty="0">
                <a:solidFill>
                  <a:schemeClr val="dk1"/>
                </a:solidFill>
                <a:latin typeface="Titillium Web" panose="00000500000000000000" pitchFamily="2" charset="0"/>
                <a:sym typeface="Arial"/>
              </a:rPr>
              <a:t>Humans fluently integrate all of these in generating and understanding language</a:t>
            </a:r>
            <a:endParaRPr sz="1800" b="0" i="0" u="none" strike="noStrike" cap="none" dirty="0">
              <a:solidFill>
                <a:srgbClr val="000000"/>
              </a:solidFill>
              <a:latin typeface="Titillium Web" panose="00000500000000000000" pitchFamily="2" charset="0"/>
              <a:sym typeface="Arial"/>
            </a:endParaRPr>
          </a:p>
        </p:txBody>
      </p:sp>
    </p:spTree>
    <p:extLst>
      <p:ext uri="{BB962C8B-B14F-4D97-AF65-F5344CB8AC3E}">
        <p14:creationId xmlns:p14="http://schemas.microsoft.com/office/powerpoint/2010/main" val="2323767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7" name="Google Shape;337;p3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dirty="0"/>
          </a:p>
        </p:txBody>
      </p:sp>
      <p:sp>
        <p:nvSpPr>
          <p:cNvPr id="335" name="Google Shape;335;p3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What makes language difficult?</a:t>
            </a:r>
            <a:endParaRPr dirty="0"/>
          </a:p>
        </p:txBody>
      </p:sp>
      <p:sp>
        <p:nvSpPr>
          <p:cNvPr id="336" name="Google Shape;336;p32"/>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marR="0" lvl="0" indent="-406400" algn="l" rtl="0">
              <a:lnSpc>
                <a:spcPct val="100000"/>
              </a:lnSpc>
              <a:spcBef>
                <a:spcPts val="560"/>
              </a:spcBef>
              <a:spcAft>
                <a:spcPts val="0"/>
              </a:spcAft>
              <a:buClr>
                <a:srgbClr val="7A0019"/>
              </a:buClr>
              <a:buSzPts val="2800"/>
              <a:buFont typeface="Noto Sans Symbols"/>
              <a:buChar char="❑"/>
            </a:pPr>
            <a:r>
              <a:rPr lang="en-US" sz="3600" dirty="0">
                <a:latin typeface="Titillium Web" panose="00000500000000000000" pitchFamily="2" charset="0"/>
              </a:rPr>
              <a:t> Language is </a:t>
            </a:r>
            <a:r>
              <a:rPr lang="en-US" sz="3600" i="1" dirty="0">
                <a:latin typeface="Titillium Web" panose="00000500000000000000" pitchFamily="2" charset="0"/>
              </a:rPr>
              <a:t>ambiguous</a:t>
            </a:r>
            <a:endParaRPr sz="36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3600" dirty="0">
                <a:latin typeface="Titillium Web" panose="00000500000000000000" pitchFamily="2" charset="0"/>
              </a:rPr>
              <a:t> Language needs to be </a:t>
            </a:r>
            <a:r>
              <a:rPr lang="en-US" sz="3600" i="1" dirty="0">
                <a:latin typeface="Titillium Web" panose="00000500000000000000" pitchFamily="2" charset="0"/>
              </a:rPr>
              <a:t>scaled</a:t>
            </a:r>
            <a:endParaRPr sz="36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3600" dirty="0">
                <a:latin typeface="Titillium Web" panose="00000500000000000000" pitchFamily="2" charset="0"/>
              </a:rPr>
              <a:t> Language is </a:t>
            </a:r>
            <a:r>
              <a:rPr lang="en-US" sz="3600" i="1" dirty="0">
                <a:latin typeface="Titillium Web" panose="00000500000000000000" pitchFamily="2" charset="0"/>
              </a:rPr>
              <a:t>sparse</a:t>
            </a:r>
            <a:endParaRPr sz="36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3600" dirty="0">
                <a:latin typeface="Titillium Web" panose="00000500000000000000" pitchFamily="2" charset="0"/>
              </a:rPr>
              <a:t> Language is </a:t>
            </a:r>
            <a:r>
              <a:rPr lang="en-US" sz="3600" i="1" dirty="0">
                <a:latin typeface="Titillium Web" panose="00000500000000000000" pitchFamily="2" charset="0"/>
              </a:rPr>
              <a:t>varying</a:t>
            </a:r>
            <a:endParaRPr sz="36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3600" dirty="0">
                <a:latin typeface="Titillium Web" panose="00000500000000000000" pitchFamily="2" charset="0"/>
              </a:rPr>
              <a:t> Language is </a:t>
            </a:r>
            <a:r>
              <a:rPr lang="en-US" sz="3600" i="1" dirty="0">
                <a:latin typeface="Titillium Web" panose="00000500000000000000" pitchFamily="2" charset="0"/>
              </a:rPr>
              <a:t>implicit</a:t>
            </a:r>
            <a:endParaRPr sz="36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3600" dirty="0">
                <a:latin typeface="Titillium Web" panose="00000500000000000000" pitchFamily="2" charset="0"/>
              </a:rPr>
              <a:t> Language is hard to </a:t>
            </a:r>
            <a:r>
              <a:rPr lang="en-US" sz="3600" i="1" dirty="0">
                <a:latin typeface="Titillium Web" panose="00000500000000000000" pitchFamily="2" charset="0"/>
              </a:rPr>
              <a:t>represent</a:t>
            </a:r>
            <a:endParaRPr sz="3600" dirty="0">
              <a:latin typeface="Titillium Web" panose="00000500000000000000" pitchFamily="2" charset="0"/>
            </a:endParaRPr>
          </a:p>
          <a:p>
            <a:pPr marL="0" lvl="0" indent="0" algn="l" rtl="0">
              <a:lnSpc>
                <a:spcPct val="100000"/>
              </a:lnSpc>
              <a:spcBef>
                <a:spcPts val="560"/>
              </a:spcBef>
              <a:spcAft>
                <a:spcPts val="0"/>
              </a:spcAft>
              <a:buSzPts val="2800"/>
              <a:buNone/>
            </a:pPr>
            <a:endParaRPr sz="3600" dirty="0">
              <a:latin typeface="Titillium Web" panose="00000500000000000000"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3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dirty="0"/>
          </a:p>
        </p:txBody>
      </p:sp>
      <p:sp>
        <p:nvSpPr>
          <p:cNvPr id="342" name="Google Shape;342;p33"/>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Ambiguity at multiple levels</a:t>
            </a:r>
            <a:endParaRPr dirty="0"/>
          </a:p>
        </p:txBody>
      </p:sp>
      <p:sp>
        <p:nvSpPr>
          <p:cNvPr id="345" name="Google Shape;345;p33"/>
          <p:cNvSpPr txBox="1"/>
          <p:nvPr/>
        </p:nvSpPr>
        <p:spPr>
          <a:xfrm>
            <a:off x="6010275" y="3013501"/>
            <a:ext cx="409575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tillium Web" panose="00000500000000000000" pitchFamily="2" charset="0"/>
                <a:sym typeface="Arial"/>
              </a:rPr>
              <a:t>     “One morning I shot an elephant </a:t>
            </a:r>
            <a:r>
              <a:rPr lang="en-US" sz="2400" b="1" i="0" u="none" strike="noStrike" cap="none" dirty="0">
                <a:solidFill>
                  <a:schemeClr val="dk1"/>
                </a:solidFill>
                <a:latin typeface="Titillium Web" panose="00000500000000000000" pitchFamily="2" charset="0"/>
                <a:sym typeface="Arial"/>
              </a:rPr>
              <a:t>in my pajamas</a:t>
            </a:r>
            <a:r>
              <a:rPr lang="en-US" sz="2400" b="0" i="0" u="none" strike="noStrike" cap="none" dirty="0">
                <a:solidFill>
                  <a:schemeClr val="dk1"/>
                </a:solidFill>
                <a:latin typeface="Titillium Web" panose="00000500000000000000" pitchFamily="2" charset="0"/>
                <a:sym typeface="Arial"/>
              </a:rPr>
              <a:t>”</a:t>
            </a:r>
            <a:endParaRPr lang="en-US" sz="1400" b="0" i="0" u="none" strike="noStrike" cap="none" dirty="0">
              <a:solidFill>
                <a:srgbClr val="000000"/>
              </a:solidFill>
              <a:latin typeface="Titillium Web" panose="00000500000000000000" pitchFamily="2" charset="0"/>
              <a:sym typeface="Arial"/>
            </a:endParaRPr>
          </a:p>
        </p:txBody>
      </p:sp>
      <p:sp>
        <p:nvSpPr>
          <p:cNvPr id="346" name="Google Shape;346;p33"/>
          <p:cNvSpPr/>
          <p:nvPr/>
        </p:nvSpPr>
        <p:spPr>
          <a:xfrm>
            <a:off x="6275159" y="3857625"/>
            <a:ext cx="2383066" cy="533407"/>
          </a:xfrm>
          <a:custGeom>
            <a:avLst/>
            <a:gdLst/>
            <a:ahLst/>
            <a:cxnLst/>
            <a:rect l="l" t="t" r="r" b="b"/>
            <a:pathLst>
              <a:path w="2383066" h="533407" extrusionOk="0">
                <a:moveTo>
                  <a:pt x="2383066" y="0"/>
                </a:moveTo>
                <a:cubicBezTo>
                  <a:pt x="1485334" y="265906"/>
                  <a:pt x="587603" y="531813"/>
                  <a:pt x="220891" y="533400"/>
                </a:cubicBezTo>
                <a:cubicBezTo>
                  <a:pt x="-145821" y="534987"/>
                  <a:pt x="18485" y="272256"/>
                  <a:pt x="182791" y="9525"/>
                </a:cubicBezTo>
              </a:path>
            </a:pathLst>
          </a:cu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
        <p:nvSpPr>
          <p:cNvPr id="347" name="Google Shape;347;p33"/>
          <p:cNvSpPr/>
          <p:nvPr/>
        </p:nvSpPr>
        <p:spPr>
          <a:xfrm>
            <a:off x="8505825" y="2647346"/>
            <a:ext cx="1788439" cy="1311244"/>
          </a:xfrm>
          <a:custGeom>
            <a:avLst/>
            <a:gdLst/>
            <a:ahLst/>
            <a:cxnLst/>
            <a:rect l="l" t="t" r="r" b="b"/>
            <a:pathLst>
              <a:path w="1788439" h="1311244" extrusionOk="0">
                <a:moveTo>
                  <a:pt x="942975" y="1047760"/>
                </a:moveTo>
                <a:cubicBezTo>
                  <a:pt x="1061244" y="1225560"/>
                  <a:pt x="1179513" y="1403360"/>
                  <a:pt x="1314450" y="1257310"/>
                </a:cubicBezTo>
                <a:cubicBezTo>
                  <a:pt x="1449388" y="1111260"/>
                  <a:pt x="1920875" y="377835"/>
                  <a:pt x="1752600" y="171460"/>
                </a:cubicBezTo>
                <a:cubicBezTo>
                  <a:pt x="1584325" y="-34915"/>
                  <a:pt x="596900" y="-9515"/>
                  <a:pt x="304800" y="19060"/>
                </a:cubicBezTo>
                <a:cubicBezTo>
                  <a:pt x="12700" y="47635"/>
                  <a:pt x="6350" y="195272"/>
                  <a:pt x="0" y="342910"/>
                </a:cubicBezTo>
              </a:path>
            </a:pathLst>
          </a:cu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
        <p:nvSpPr>
          <p:cNvPr id="348" name="Google Shape;348;p33"/>
          <p:cNvSpPr txBox="1"/>
          <p:nvPr/>
        </p:nvSpPr>
        <p:spPr>
          <a:xfrm>
            <a:off x="3295650" y="4815769"/>
            <a:ext cx="180975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232629"/>
                </a:solidFill>
                <a:latin typeface="Titillium Web" panose="00000500000000000000" pitchFamily="2" charset="0"/>
                <a:sym typeface="Arial"/>
              </a:rPr>
              <a:t>Groucho Marx</a:t>
            </a:r>
            <a:endParaRPr sz="1200" b="0" i="0" u="none" strike="noStrike" cap="none" dirty="0">
              <a:solidFill>
                <a:schemeClr val="dk1"/>
              </a:solidFill>
              <a:latin typeface="Titillium Web" panose="00000500000000000000" pitchFamily="2" charset="0"/>
              <a:sym typeface="Arial"/>
            </a:endParaRPr>
          </a:p>
        </p:txBody>
      </p:sp>
      <p:pic>
        <p:nvPicPr>
          <p:cNvPr id="2" name="yt5s.com-Groucho Marx- Capt Spalding shot an elephant(360p)">
            <a:hlinkClick r:id="" action="ppaction://media"/>
            <a:extLst>
              <a:ext uri="{FF2B5EF4-FFF2-40B4-BE49-F238E27FC236}">
                <a16:creationId xmlns:a16="http://schemas.microsoft.com/office/drawing/2014/main" id="{8BA4D11A-A34B-9C5F-7432-C2FD8FD8E6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4215" y="2405065"/>
            <a:ext cx="3048000" cy="228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video>
              <p:cMediaNode vol="80000">
                <p:cTn id="18" fill="hold" display="0">
                  <p:stCondLst>
                    <p:cond delay="indefinite"/>
                  </p:stCondLst>
                </p:cTn>
                <p:tgtEl>
                  <p:spTgt spid="2"/>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4" name="Google Shape;354;p3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dirty="0"/>
          </a:p>
        </p:txBody>
      </p:sp>
      <p:sp>
        <p:nvSpPr>
          <p:cNvPr id="353" name="Google Shape;353;p3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Ambiguity at multiple levels</a:t>
            </a:r>
            <a:endParaRPr dirty="0"/>
          </a:p>
        </p:txBody>
      </p:sp>
      <p:sp>
        <p:nvSpPr>
          <p:cNvPr id="355" name="Google Shape;355;p34"/>
          <p:cNvSpPr txBox="1"/>
          <p:nvPr/>
        </p:nvSpPr>
        <p:spPr>
          <a:xfrm>
            <a:off x="4371975" y="4251751"/>
            <a:ext cx="409575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tillium Web" panose="00000500000000000000" pitchFamily="2" charset="0"/>
                <a:sym typeface="Arial"/>
              </a:rPr>
              <a:t>     “One morning I shot an elephant </a:t>
            </a:r>
            <a:r>
              <a:rPr lang="en-US" sz="2400" b="1" i="0" u="none" strike="noStrike" cap="none" dirty="0">
                <a:solidFill>
                  <a:schemeClr val="dk1"/>
                </a:solidFill>
                <a:latin typeface="Titillium Web" panose="00000500000000000000" pitchFamily="2" charset="0"/>
                <a:sym typeface="Arial"/>
              </a:rPr>
              <a:t>in my pajamas</a:t>
            </a:r>
            <a:r>
              <a:rPr lang="en-US" sz="2400" b="0" i="0" u="none" strike="noStrike" cap="none" dirty="0">
                <a:solidFill>
                  <a:schemeClr val="dk1"/>
                </a:solidFill>
                <a:latin typeface="Titillium Web" panose="00000500000000000000" pitchFamily="2" charset="0"/>
                <a:sym typeface="Arial"/>
              </a:rPr>
              <a:t>”</a:t>
            </a:r>
            <a:endParaRPr sz="1400" b="0" i="0" u="none" strike="noStrike" cap="none" dirty="0">
              <a:solidFill>
                <a:srgbClr val="000000"/>
              </a:solidFill>
              <a:latin typeface="Titillium Web" panose="00000500000000000000" pitchFamily="2" charset="0"/>
              <a:sym typeface="Arial"/>
            </a:endParaRPr>
          </a:p>
        </p:txBody>
      </p:sp>
      <p:pic>
        <p:nvPicPr>
          <p:cNvPr id="356" name="Google Shape;356;p34" descr="Could you shoot a movie using one lens? Here are some wonderful examples"/>
          <p:cNvPicPr preferRelativeResize="0"/>
          <p:nvPr/>
        </p:nvPicPr>
        <p:blipFill rotWithShape="1">
          <a:blip r:embed="rId3">
            <a:alphaModFix/>
          </a:blip>
          <a:srcRect l="-1421" t="4537" r="51420" b="18288"/>
          <a:stretch/>
        </p:blipFill>
        <p:spPr>
          <a:xfrm>
            <a:off x="5797999" y="1577385"/>
            <a:ext cx="1657350" cy="1438940"/>
          </a:xfrm>
          <a:prstGeom prst="rect">
            <a:avLst/>
          </a:prstGeom>
          <a:noFill/>
          <a:ln>
            <a:noFill/>
          </a:ln>
        </p:spPr>
      </p:pic>
      <p:pic>
        <p:nvPicPr>
          <p:cNvPr id="357" name="Google Shape;357;p34" descr="Amazon.com: Hot Shot Glasses 1.2oz / 35ml - Set of 6 | Boston Shot Glass by  Arcoroc : Home &amp;amp; Kitchen"/>
          <p:cNvPicPr preferRelativeResize="0"/>
          <p:nvPr/>
        </p:nvPicPr>
        <p:blipFill rotWithShape="1">
          <a:blip r:embed="rId4">
            <a:alphaModFix/>
          </a:blip>
          <a:srcRect/>
          <a:stretch/>
        </p:blipFill>
        <p:spPr>
          <a:xfrm>
            <a:off x="4338479" y="2111726"/>
            <a:ext cx="846922" cy="1143000"/>
          </a:xfrm>
          <a:prstGeom prst="rect">
            <a:avLst/>
          </a:prstGeom>
          <a:noFill/>
          <a:ln>
            <a:noFill/>
          </a:ln>
        </p:spPr>
      </p:pic>
      <p:pic>
        <p:nvPicPr>
          <p:cNvPr id="358" name="Google Shape;358;p34" descr="How Shooting a Gun May Affect Your Mind and Body"/>
          <p:cNvPicPr preferRelativeResize="0"/>
          <p:nvPr/>
        </p:nvPicPr>
        <p:blipFill rotWithShape="1">
          <a:blip r:embed="rId5">
            <a:alphaModFix/>
          </a:blip>
          <a:srcRect/>
          <a:stretch/>
        </p:blipFill>
        <p:spPr>
          <a:xfrm>
            <a:off x="2215631" y="2890285"/>
            <a:ext cx="1816549" cy="1361466"/>
          </a:xfrm>
          <a:prstGeom prst="rect">
            <a:avLst/>
          </a:prstGeom>
          <a:noFill/>
          <a:ln>
            <a:noFill/>
          </a:ln>
        </p:spPr>
      </p:pic>
      <p:pic>
        <p:nvPicPr>
          <p:cNvPr id="359" name="Google Shape;359;p34" descr="Basketball Shot GIFs | Tenor"/>
          <p:cNvPicPr preferRelativeResize="0"/>
          <p:nvPr/>
        </p:nvPicPr>
        <p:blipFill rotWithShape="1">
          <a:blip r:embed="rId6">
            <a:alphaModFix/>
          </a:blip>
          <a:srcRect/>
          <a:stretch/>
        </p:blipFill>
        <p:spPr>
          <a:xfrm>
            <a:off x="7833623" y="2556066"/>
            <a:ext cx="2095500" cy="1171575"/>
          </a:xfrm>
          <a:prstGeom prst="rect">
            <a:avLst/>
          </a:prstGeom>
          <a:noFill/>
          <a:ln>
            <a:noFill/>
          </a:ln>
        </p:spPr>
      </p:pic>
      <p:cxnSp>
        <p:nvCxnSpPr>
          <p:cNvPr id="360" name="Google Shape;360;p34"/>
          <p:cNvCxnSpPr/>
          <p:nvPr/>
        </p:nvCxnSpPr>
        <p:spPr>
          <a:xfrm rot="10800000">
            <a:off x="6791325" y="3254726"/>
            <a:ext cx="409576" cy="960476"/>
          </a:xfrm>
          <a:prstGeom prst="straightConnector1">
            <a:avLst/>
          </a:prstGeom>
          <a:solidFill>
            <a:schemeClr val="accent1"/>
          </a:solidFill>
          <a:ln w="9525" cap="flat" cmpd="sng">
            <a:solidFill>
              <a:schemeClr val="dk1"/>
            </a:solidFill>
            <a:prstDash val="lgDash"/>
            <a:round/>
            <a:headEnd type="none" w="sm" len="sm"/>
            <a:tailEnd type="triangle" w="med" len="med"/>
          </a:ln>
        </p:spPr>
      </p:cxnSp>
      <p:cxnSp>
        <p:nvCxnSpPr>
          <p:cNvPr id="361" name="Google Shape;361;p34"/>
          <p:cNvCxnSpPr/>
          <p:nvPr/>
        </p:nvCxnSpPr>
        <p:spPr>
          <a:xfrm rot="10800000">
            <a:off x="5400676" y="3362249"/>
            <a:ext cx="1677764" cy="852953"/>
          </a:xfrm>
          <a:prstGeom prst="straightConnector1">
            <a:avLst/>
          </a:prstGeom>
          <a:solidFill>
            <a:schemeClr val="accent1"/>
          </a:solidFill>
          <a:ln w="9525" cap="flat" cmpd="sng">
            <a:solidFill>
              <a:schemeClr val="dk1"/>
            </a:solidFill>
            <a:prstDash val="lgDash"/>
            <a:round/>
            <a:headEnd type="none" w="sm" len="sm"/>
            <a:tailEnd type="triangle" w="med" len="med"/>
          </a:ln>
        </p:spPr>
      </p:cxnSp>
      <p:cxnSp>
        <p:nvCxnSpPr>
          <p:cNvPr id="362" name="Google Shape;362;p34"/>
          <p:cNvCxnSpPr/>
          <p:nvPr/>
        </p:nvCxnSpPr>
        <p:spPr>
          <a:xfrm rot="10800000">
            <a:off x="4479531" y="3788725"/>
            <a:ext cx="2516582" cy="479928"/>
          </a:xfrm>
          <a:prstGeom prst="straightConnector1">
            <a:avLst/>
          </a:prstGeom>
          <a:solidFill>
            <a:schemeClr val="accent1"/>
          </a:solidFill>
          <a:ln w="9525" cap="flat" cmpd="sng">
            <a:solidFill>
              <a:schemeClr val="dk1"/>
            </a:solidFill>
            <a:prstDash val="lgDash"/>
            <a:round/>
            <a:headEnd type="none" w="sm" len="sm"/>
            <a:tailEnd type="triangle" w="med" len="med"/>
          </a:ln>
        </p:spPr>
      </p:cxnSp>
      <p:cxnSp>
        <p:nvCxnSpPr>
          <p:cNvPr id="363" name="Google Shape;363;p34"/>
          <p:cNvCxnSpPr/>
          <p:nvPr/>
        </p:nvCxnSpPr>
        <p:spPr>
          <a:xfrm rot="10800000" flipH="1">
            <a:off x="7286909" y="3882390"/>
            <a:ext cx="886187" cy="369361"/>
          </a:xfrm>
          <a:prstGeom prst="straightConnector1">
            <a:avLst/>
          </a:prstGeom>
          <a:solidFill>
            <a:schemeClr val="accent1"/>
          </a:solidFill>
          <a:ln w="9525" cap="flat" cmpd="sng">
            <a:solidFill>
              <a:schemeClr val="dk1"/>
            </a:solidFill>
            <a:prstDash val="lgDash"/>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9" name="Google Shape;369;p3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dirty="0"/>
          </a:p>
        </p:txBody>
      </p:sp>
      <p:sp>
        <p:nvSpPr>
          <p:cNvPr id="368" name="Google Shape;368;p35"/>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i="1" dirty="0"/>
              <a:t>“I saw her duck with a telescope”</a:t>
            </a:r>
            <a:endParaRPr i="1" dirty="0"/>
          </a:p>
        </p:txBody>
      </p:sp>
      <p:pic>
        <p:nvPicPr>
          <p:cNvPr id="370" name="Google Shape;370;p35" descr="Image"/>
          <p:cNvPicPr preferRelativeResize="0"/>
          <p:nvPr/>
        </p:nvPicPr>
        <p:blipFill rotWithShape="1">
          <a:blip r:embed="rId3">
            <a:alphaModFix/>
          </a:blip>
          <a:srcRect t="21523" r="75089" b="39868"/>
          <a:stretch/>
        </p:blipFill>
        <p:spPr>
          <a:xfrm>
            <a:off x="3993281" y="1032729"/>
            <a:ext cx="2121536" cy="2466017"/>
          </a:xfrm>
          <a:prstGeom prst="rect">
            <a:avLst/>
          </a:prstGeom>
          <a:noFill/>
          <a:ln>
            <a:noFill/>
          </a:ln>
        </p:spPr>
      </p:pic>
      <p:sp>
        <p:nvSpPr>
          <p:cNvPr id="371" name="Google Shape;371;p35"/>
          <p:cNvSpPr txBox="1"/>
          <p:nvPr/>
        </p:nvSpPr>
        <p:spPr>
          <a:xfrm>
            <a:off x="4541287" y="6206439"/>
            <a:ext cx="3109426"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tillium Web" panose="00000500000000000000" pitchFamily="2" charset="0"/>
                <a:sym typeface="Arial"/>
              </a:rPr>
              <a:t>Slide from Dhruv Batra and figure from Liang Huang</a:t>
            </a:r>
            <a:endParaRPr sz="1400" b="0" i="0" u="none" strike="noStrike" cap="none" dirty="0">
              <a:solidFill>
                <a:srgbClr val="000000"/>
              </a:solidFill>
              <a:latin typeface="Titillium Web" panose="00000500000000000000" pitchFamily="2" charset="0"/>
              <a:sym typeface="Arial"/>
            </a:endParaRPr>
          </a:p>
        </p:txBody>
      </p:sp>
      <p:sp>
        <p:nvSpPr>
          <p:cNvPr id="372" name="Google Shape;372;p35"/>
          <p:cNvSpPr txBox="1"/>
          <p:nvPr/>
        </p:nvSpPr>
        <p:spPr>
          <a:xfrm>
            <a:off x="504497" y="3803486"/>
            <a:ext cx="11351171"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a:solidFill>
                  <a:srgbClr val="333333"/>
                </a:solidFill>
                <a:latin typeface="Titillium Web" panose="00000500000000000000" pitchFamily="2" charset="0"/>
                <a:sym typeface="Arial"/>
              </a:rPr>
              <a:t>I used a telescope to observe a small web-footed broad-billed swimming bird belonging to a female person.</a:t>
            </a:r>
            <a:endParaRPr sz="18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a:solidFill>
                  <a:srgbClr val="333333"/>
                </a:solidFill>
                <a:latin typeface="Titillium Web" panose="00000500000000000000" pitchFamily="2" charset="0"/>
                <a:sym typeface="Arial"/>
              </a:rPr>
              <a:t>I observed a small web-footed broad-billed swimming bird belonging to a female person. The bird had a telescope.</a:t>
            </a:r>
            <a:endParaRPr sz="18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a:solidFill>
                  <a:srgbClr val="333333"/>
                </a:solidFill>
                <a:latin typeface="Titillium Web" panose="00000500000000000000" pitchFamily="2" charset="0"/>
                <a:sym typeface="Arial"/>
              </a:rPr>
              <a:t>I observed a female person move quickly downwards. The person had a telescope.</a:t>
            </a:r>
            <a:endParaRPr sz="18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a:solidFill>
                  <a:srgbClr val="333333"/>
                </a:solidFill>
                <a:latin typeface="Titillium Web" panose="00000500000000000000" pitchFamily="2" charset="0"/>
                <a:sym typeface="Arial"/>
              </a:rPr>
              <a:t>I used a telescope to observe a female person move quickly downwards.</a:t>
            </a:r>
            <a:endParaRPr sz="18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a:solidFill>
                  <a:srgbClr val="333333"/>
                </a:solidFill>
                <a:latin typeface="Titillium Web" panose="00000500000000000000" pitchFamily="2" charset="0"/>
                <a:sym typeface="Arial"/>
              </a:rPr>
              <a:t>I used a telescope to cut a small web-footed broad-billed swimming bird belonging to a female person.</a:t>
            </a:r>
            <a:endParaRPr sz="18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a:solidFill>
                  <a:srgbClr val="333333"/>
                </a:solidFill>
                <a:latin typeface="Titillium Web" panose="00000500000000000000" pitchFamily="2" charset="0"/>
                <a:sym typeface="Arial"/>
              </a:rPr>
              <a:t>I used a telescope to observe heavy cotton fabric of plain weave belonging to a female person.</a:t>
            </a:r>
            <a:endParaRPr sz="18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a:solidFill>
                  <a:srgbClr val="333333"/>
                </a:solidFill>
                <a:latin typeface="Titillium Web" panose="00000500000000000000" pitchFamily="2" charset="0"/>
                <a:sym typeface="Arial"/>
              </a:rPr>
              <a:t>I used a telescope to cut heavy cotton fabric of plain weave belonging to a female person.</a:t>
            </a:r>
            <a:endParaRPr sz="1800" b="0" i="0" u="none" strike="noStrike" cap="none" dirty="0">
              <a:solidFill>
                <a:srgbClr val="000000"/>
              </a:solidFill>
              <a:latin typeface="Titillium Web" panose="00000500000000000000" pitchFamily="2" charset="0"/>
              <a:sym typeface="Arial"/>
            </a:endParaRPr>
          </a:p>
        </p:txBody>
      </p:sp>
      <p:pic>
        <p:nvPicPr>
          <p:cNvPr id="2" name="Google Shape;370;p35" descr="Image">
            <a:extLst>
              <a:ext uri="{FF2B5EF4-FFF2-40B4-BE49-F238E27FC236}">
                <a16:creationId xmlns:a16="http://schemas.microsoft.com/office/drawing/2014/main" id="{7AA64D04-78C3-7D0F-602C-F9413820519C}"/>
              </a:ext>
            </a:extLst>
          </p:cNvPr>
          <p:cNvPicPr preferRelativeResize="0"/>
          <p:nvPr/>
        </p:nvPicPr>
        <p:blipFill rotWithShape="1">
          <a:blip r:embed="rId3">
            <a:alphaModFix/>
          </a:blip>
          <a:srcRect l="59664" t="21523" b="39868"/>
          <a:stretch/>
        </p:blipFill>
        <p:spPr>
          <a:xfrm>
            <a:off x="6445973" y="1032729"/>
            <a:ext cx="3435209" cy="24660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8" name="Google Shape;378;p3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dirty="0"/>
          </a:p>
        </p:txBody>
      </p:sp>
      <p:sp>
        <p:nvSpPr>
          <p:cNvPr id="377" name="Google Shape;377;p3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Scale: Applications x Languages</a:t>
            </a:r>
            <a:endParaRPr dirty="0"/>
          </a:p>
        </p:txBody>
      </p:sp>
      <p:pic>
        <p:nvPicPr>
          <p:cNvPr id="379" name="Google Shape;379;p36"/>
          <p:cNvPicPr preferRelativeResize="0"/>
          <p:nvPr/>
        </p:nvPicPr>
        <p:blipFill rotWithShape="1">
          <a:blip r:embed="rId3">
            <a:alphaModFix/>
          </a:blip>
          <a:srcRect/>
          <a:stretch/>
        </p:blipFill>
        <p:spPr>
          <a:xfrm>
            <a:off x="2766556" y="1447800"/>
            <a:ext cx="6658888" cy="4938331"/>
          </a:xfrm>
          <a:prstGeom prst="rect">
            <a:avLst/>
          </a:prstGeom>
          <a:noFill/>
          <a:ln>
            <a:noFill/>
          </a:ln>
        </p:spPr>
      </p:pic>
      <p:sp>
        <p:nvSpPr>
          <p:cNvPr id="380" name="Google Shape;380;p36"/>
          <p:cNvSpPr/>
          <p:nvPr/>
        </p:nvSpPr>
        <p:spPr>
          <a:xfrm>
            <a:off x="3947796" y="1923393"/>
            <a:ext cx="6337738" cy="446273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title"/>
          </p:nvPr>
        </p:nvSpPr>
        <p:spPr>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7A0019"/>
              </a:buClr>
              <a:buSzPts val="1400"/>
              <a:buFont typeface="Arial"/>
              <a:buNone/>
            </a:pPr>
            <a:r>
              <a:rPr lang="en-US" dirty="0"/>
              <a:t>Sparsity</a:t>
            </a:r>
            <a:endParaRPr dirty="0"/>
          </a:p>
        </p:txBody>
      </p:sp>
      <p:sp>
        <p:nvSpPr>
          <p:cNvPr id="386" name="Google Shape;386;p37"/>
          <p:cNvSpPr txBox="1">
            <a:spLocks noGrp="1"/>
          </p:cNvSpPr>
          <p:nvPr>
            <p:ph idx="1"/>
          </p:nvPr>
        </p:nvSpPr>
        <p:spPr>
          <a:xfrm>
            <a:off x="198408" y="1447799"/>
            <a:ext cx="5753818" cy="4826251"/>
          </a:xfrm>
          <a:prstGeom prst="rect">
            <a:avLst/>
          </a:prstGeom>
          <a:noFill/>
          <a:ln>
            <a:noFill/>
          </a:ln>
        </p:spPr>
        <p:txBody>
          <a:bodyPr spcFirstLastPara="1" wrap="square" lIns="68575" tIns="34275" rIns="68575" bIns="34275" anchor="t" anchorCtr="0">
            <a:normAutofit/>
          </a:bodyPr>
          <a:lstStyle/>
          <a:p>
            <a:pPr marL="457200" lvl="0" indent="-406400" algn="l" rtl="0">
              <a:lnSpc>
                <a:spcPct val="100000"/>
              </a:lnSpc>
              <a:spcBef>
                <a:spcPts val="560"/>
              </a:spcBef>
              <a:spcAft>
                <a:spcPts val="0"/>
              </a:spcAft>
              <a:buSzPts val="2800"/>
              <a:buChar char="❑"/>
            </a:pPr>
            <a:r>
              <a:rPr lang="en-US" dirty="0"/>
              <a:t> Sparse data due to </a:t>
            </a:r>
            <a:r>
              <a:rPr lang="en-US" dirty="0" err="1"/>
              <a:t>Zipf’s</a:t>
            </a:r>
            <a:r>
              <a:rPr lang="en-US" dirty="0"/>
              <a:t> Law</a:t>
            </a:r>
            <a:endParaRPr sz="3200" dirty="0"/>
          </a:p>
          <a:p>
            <a:pPr marL="457200" lvl="0" indent="-406400" algn="l" rtl="0">
              <a:lnSpc>
                <a:spcPct val="100000"/>
              </a:lnSpc>
              <a:spcBef>
                <a:spcPts val="560"/>
              </a:spcBef>
              <a:spcAft>
                <a:spcPts val="0"/>
              </a:spcAft>
              <a:buSzPts val="2800"/>
              <a:buChar char="❑"/>
            </a:pPr>
            <a:r>
              <a:rPr lang="en-US" dirty="0"/>
              <a:t> Most frequent words in the English </a:t>
            </a:r>
            <a:r>
              <a:rPr lang="en-US" dirty="0" err="1"/>
              <a:t>Europarl</a:t>
            </a:r>
            <a:r>
              <a:rPr lang="en-US" dirty="0"/>
              <a:t> corpus (out of 24M word tokens)</a:t>
            </a:r>
            <a:endParaRPr sz="3200" dirty="0"/>
          </a:p>
          <a:p>
            <a:pPr marL="457200" lvl="0" indent="-406400" algn="l" rtl="0">
              <a:lnSpc>
                <a:spcPct val="100000"/>
              </a:lnSpc>
              <a:spcBef>
                <a:spcPts val="560"/>
              </a:spcBef>
              <a:spcAft>
                <a:spcPts val="0"/>
              </a:spcAft>
              <a:buSzPts val="2800"/>
              <a:buChar char="❑"/>
            </a:pPr>
            <a:r>
              <a:rPr lang="en-US" dirty="0"/>
              <a:t> 36,231 occur only once</a:t>
            </a:r>
            <a:endParaRPr sz="3200" dirty="0"/>
          </a:p>
          <a:p>
            <a:pPr marL="914400" lvl="1" indent="-381000" algn="l" rtl="0">
              <a:lnSpc>
                <a:spcPct val="100000"/>
              </a:lnSpc>
              <a:spcBef>
                <a:spcPts val="480"/>
              </a:spcBef>
              <a:spcAft>
                <a:spcPts val="0"/>
              </a:spcAft>
              <a:buSzPts val="2400"/>
              <a:buChar char="o"/>
            </a:pPr>
            <a:r>
              <a:rPr lang="en-US" dirty="0"/>
              <a:t>E.g., pseudo-rapporteur, lobby-ridden, perfunctorily, </a:t>
            </a:r>
            <a:r>
              <a:rPr lang="en-US" dirty="0" err="1"/>
              <a:t>Lycketoft</a:t>
            </a:r>
            <a:r>
              <a:rPr lang="en-US" dirty="0"/>
              <a:t>, UNCITRAL, </a:t>
            </a:r>
            <a:r>
              <a:rPr lang="en-US" dirty="0" err="1"/>
              <a:t>policyfor</a:t>
            </a:r>
            <a:r>
              <a:rPr lang="en-US" dirty="0"/>
              <a:t>, 145.95 ..</a:t>
            </a:r>
            <a:endParaRPr sz="2800" dirty="0"/>
          </a:p>
        </p:txBody>
      </p:sp>
      <p:pic>
        <p:nvPicPr>
          <p:cNvPr id="387" name="Google Shape;387;p37"/>
          <p:cNvPicPr preferRelativeResize="0"/>
          <p:nvPr/>
        </p:nvPicPr>
        <p:blipFill rotWithShape="1">
          <a:blip r:embed="rId3">
            <a:alphaModFix/>
          </a:blip>
          <a:srcRect r="58510"/>
          <a:stretch/>
        </p:blipFill>
        <p:spPr>
          <a:xfrm>
            <a:off x="6096000" y="1422423"/>
            <a:ext cx="2717654" cy="3987778"/>
          </a:xfrm>
          <a:prstGeom prst="rect">
            <a:avLst/>
          </a:prstGeom>
          <a:noFill/>
          <a:ln>
            <a:noFill/>
          </a:ln>
        </p:spPr>
      </p:pic>
      <p:pic>
        <p:nvPicPr>
          <p:cNvPr id="2" name="Google Shape;387;p37">
            <a:extLst>
              <a:ext uri="{FF2B5EF4-FFF2-40B4-BE49-F238E27FC236}">
                <a16:creationId xmlns:a16="http://schemas.microsoft.com/office/drawing/2014/main" id="{E3074F34-42A7-EAE0-DD77-63835A0C3118}"/>
              </a:ext>
            </a:extLst>
          </p:cNvPr>
          <p:cNvPicPr preferRelativeResize="0"/>
          <p:nvPr/>
        </p:nvPicPr>
        <p:blipFill rotWithShape="1">
          <a:blip r:embed="rId3">
            <a:alphaModFix/>
          </a:blip>
          <a:srcRect l="46853"/>
          <a:stretch/>
        </p:blipFill>
        <p:spPr>
          <a:xfrm>
            <a:off x="8561240" y="1422423"/>
            <a:ext cx="3481234" cy="39877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3" name="Google Shape;393;p3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dirty="0"/>
          </a:p>
        </p:txBody>
      </p:sp>
      <p:sp>
        <p:nvSpPr>
          <p:cNvPr id="392" name="Google Shape;392;p3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Word Frequency Distribution</a:t>
            </a:r>
            <a:endParaRPr dirty="0"/>
          </a:p>
        </p:txBody>
      </p:sp>
      <p:pic>
        <p:nvPicPr>
          <p:cNvPr id="394" name="Google Shape;394;p38"/>
          <p:cNvPicPr preferRelativeResize="0"/>
          <p:nvPr/>
        </p:nvPicPr>
        <p:blipFill rotWithShape="1">
          <a:blip r:embed="rId3">
            <a:alphaModFix/>
          </a:blip>
          <a:srcRect r="54811"/>
          <a:stretch/>
        </p:blipFill>
        <p:spPr>
          <a:xfrm>
            <a:off x="823332" y="1252468"/>
            <a:ext cx="5369822" cy="4533874"/>
          </a:xfrm>
          <a:prstGeom prst="rect">
            <a:avLst/>
          </a:prstGeom>
          <a:noFill/>
          <a:ln>
            <a:noFill/>
          </a:ln>
        </p:spPr>
      </p:pic>
      <p:pic>
        <p:nvPicPr>
          <p:cNvPr id="395" name="Google Shape;395;p38"/>
          <p:cNvPicPr preferRelativeResize="0"/>
          <p:nvPr/>
        </p:nvPicPr>
        <p:blipFill rotWithShape="1">
          <a:blip r:embed="rId3">
            <a:alphaModFix/>
          </a:blip>
          <a:srcRect l="53024"/>
          <a:stretch/>
        </p:blipFill>
        <p:spPr>
          <a:xfrm>
            <a:off x="6120441" y="1252468"/>
            <a:ext cx="5582039" cy="45338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2" name="Google Shape;402;p39"/>
          <p:cNvPicPr preferRelativeResize="0"/>
          <p:nvPr/>
        </p:nvPicPr>
        <p:blipFill rotWithShape="1">
          <a:blip r:embed="rId3">
            <a:alphaModFix/>
          </a:blip>
          <a:srcRect/>
          <a:stretch/>
        </p:blipFill>
        <p:spPr>
          <a:xfrm>
            <a:off x="2096219" y="715993"/>
            <a:ext cx="7940916" cy="5610108"/>
          </a:xfrm>
          <a:prstGeom prst="rect">
            <a:avLst/>
          </a:prstGeom>
          <a:noFill/>
          <a:ln>
            <a:noFill/>
          </a:ln>
        </p:spPr>
      </p:pic>
      <p:sp>
        <p:nvSpPr>
          <p:cNvPr id="401" name="Google Shape;401;p3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dirty="0"/>
          </a:p>
        </p:txBody>
      </p:sp>
      <p:sp>
        <p:nvSpPr>
          <p:cNvPr id="400" name="Google Shape;400;p39"/>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err="1"/>
              <a:t>Zipf’s</a:t>
            </a:r>
            <a:r>
              <a:rPr lang="en-US" dirty="0"/>
              <a:t> Law</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9" name="Google Shape;79;p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5</a:t>
            </a:fld>
            <a:endParaRPr sz="1200" b="0" i="0" u="none" strike="noStrike" cap="none" dirty="0">
              <a:solidFill>
                <a:schemeClr val="lt1"/>
              </a:solidFill>
              <a:ea typeface="Arial"/>
              <a:sym typeface="Arial"/>
            </a:endParaRPr>
          </a:p>
        </p:txBody>
      </p:sp>
      <p:sp>
        <p:nvSpPr>
          <p:cNvPr id="77" name="Google Shape;77;p3"/>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NLP is interdisciplinary</a:t>
            </a:r>
            <a:endParaRPr dirty="0"/>
          </a:p>
        </p:txBody>
      </p:sp>
      <p:sp>
        <p:nvSpPr>
          <p:cNvPr id="78" name="Google Shape;78;p3"/>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342900" indent="-342900">
              <a:spcBef>
                <a:spcPts val="0"/>
              </a:spcBef>
              <a:buSzPts val="2000"/>
            </a:pPr>
            <a:r>
              <a:rPr lang="en-US" sz="2400" dirty="0">
                <a:latin typeface="Titillium Web" panose="00000500000000000000" pitchFamily="2" charset="0"/>
              </a:rPr>
              <a:t> Linguistics</a:t>
            </a:r>
            <a:endParaRPr sz="2400" dirty="0">
              <a:latin typeface="Titillium Web" panose="00000500000000000000" pitchFamily="2" charset="0"/>
            </a:endParaRPr>
          </a:p>
          <a:p>
            <a:pPr marL="342900" indent="-342900">
              <a:spcBef>
                <a:spcPts val="400"/>
              </a:spcBef>
              <a:buSzPts val="2000"/>
            </a:pPr>
            <a:r>
              <a:rPr lang="en-US" sz="2400" dirty="0">
                <a:latin typeface="Titillium Web" panose="00000500000000000000" pitchFamily="2" charset="0"/>
              </a:rPr>
              <a:t> Artificial Intelligence</a:t>
            </a:r>
            <a:endParaRPr sz="2400" dirty="0">
              <a:latin typeface="Titillium Web" panose="00000500000000000000" pitchFamily="2" charset="0"/>
            </a:endParaRPr>
          </a:p>
          <a:p>
            <a:pPr marL="342900" indent="-342900">
              <a:spcBef>
                <a:spcPts val="400"/>
              </a:spcBef>
              <a:buSzPts val="2000"/>
            </a:pPr>
            <a:r>
              <a:rPr lang="en-US" sz="2400" dirty="0">
                <a:latin typeface="Titillium Web" panose="00000500000000000000" pitchFamily="2" charset="0"/>
              </a:rPr>
              <a:t> Machine Learning (2000-present)</a:t>
            </a:r>
          </a:p>
          <a:p>
            <a:pPr marL="0" indent="0">
              <a:spcBef>
                <a:spcPts val="400"/>
              </a:spcBef>
              <a:buSzPts val="2000"/>
              <a:buNone/>
            </a:pPr>
            <a:r>
              <a:rPr lang="en-US" sz="2400" dirty="0">
                <a:latin typeface="Titillium Web" panose="00000500000000000000" pitchFamily="2" charset="0"/>
              </a:rPr>
              <a:t>Recently, </a:t>
            </a:r>
          </a:p>
          <a:p>
            <a:pPr marL="342900" indent="-342900">
              <a:spcBef>
                <a:spcPts val="400"/>
              </a:spcBef>
              <a:buSzPts val="2000"/>
            </a:pPr>
            <a:r>
              <a:rPr lang="en-US" sz="2400" dirty="0">
                <a:latin typeface="Titillium Web" panose="00000500000000000000" pitchFamily="2" charset="0"/>
              </a:rPr>
              <a:t> Social Science and Humanities</a:t>
            </a:r>
          </a:p>
          <a:p>
            <a:pPr marL="342900" indent="-342900">
              <a:spcBef>
                <a:spcPts val="400"/>
              </a:spcBef>
              <a:buSzPts val="2000"/>
            </a:pPr>
            <a:r>
              <a:rPr lang="en-US" sz="2400" dirty="0">
                <a:latin typeface="Titillium Web" panose="00000500000000000000" pitchFamily="2" charset="0"/>
              </a:rPr>
              <a:t> Human-computer Interaction</a:t>
            </a:r>
          </a:p>
          <a:p>
            <a:pPr marL="342900" indent="-342900">
              <a:spcBef>
                <a:spcPts val="400"/>
              </a:spcBef>
              <a:buSzPts val="2000"/>
            </a:pPr>
            <a:r>
              <a:rPr lang="en-US" sz="2400" dirty="0">
                <a:latin typeface="Titillium Web" panose="00000500000000000000" pitchFamily="2" charset="0"/>
              </a:rPr>
              <a:t> Education</a:t>
            </a:r>
          </a:p>
          <a:p>
            <a:pPr marL="342900" indent="-342900">
              <a:spcBef>
                <a:spcPts val="400"/>
              </a:spcBef>
              <a:buSzPts val="2000"/>
            </a:pPr>
            <a:r>
              <a:rPr lang="en-US" sz="2400" dirty="0">
                <a:latin typeface="Titillium Web" panose="00000500000000000000" pitchFamily="2" charset="0"/>
              </a:rPr>
              <a:t> Robotics</a:t>
            </a:r>
          </a:p>
          <a:p>
            <a:pPr marL="342900" indent="-342900">
              <a:spcBef>
                <a:spcPts val="400"/>
              </a:spcBef>
              <a:buSzPts val="2000"/>
            </a:pPr>
            <a:r>
              <a:rPr lang="en-US" sz="2400" dirty="0">
                <a:latin typeface="Titillium Web" panose="00000500000000000000" pitchFamily="2" charset="0"/>
              </a:rPr>
              <a:t> Cognitive Science / Brain Science / Neuroscience</a:t>
            </a:r>
          </a:p>
          <a:p>
            <a:pPr marL="342900" indent="-342900">
              <a:spcBef>
                <a:spcPts val="400"/>
              </a:spcBef>
              <a:buSzPts val="2000"/>
            </a:pPr>
            <a:r>
              <a:rPr lang="en-US" sz="2400" dirty="0">
                <a:latin typeface="Titillium Web" panose="00000500000000000000" pitchFamily="2" charset="0"/>
              </a:rPr>
              <a:t> Psychology</a:t>
            </a:r>
          </a:p>
          <a:p>
            <a:pPr marL="342900" indent="-342900">
              <a:spcBef>
                <a:spcPts val="400"/>
              </a:spcBef>
              <a:buSzPts val="2000"/>
            </a:pPr>
            <a:r>
              <a:rPr lang="en-US" sz="2400" dirty="0">
                <a:latin typeface="Titillium Web" panose="00000500000000000000" pitchFamily="2" charset="0"/>
              </a:rPr>
              <a:t> Law / Medical / Biology</a:t>
            </a:r>
          </a:p>
          <a:p>
            <a:pPr marL="342900" indent="-342900">
              <a:spcBef>
                <a:spcPts val="400"/>
              </a:spcBef>
              <a:buSzPts val="2000"/>
            </a:pPr>
            <a:r>
              <a:rPr lang="en-US" sz="2400" dirty="0">
                <a:latin typeface="Titillium Web" panose="00000500000000000000" pitchFamily="2" charset="0"/>
              </a:rPr>
              <a:t> ..</a:t>
            </a:r>
          </a:p>
          <a:p>
            <a:pPr marL="342900" indent="-342900">
              <a:spcBef>
                <a:spcPts val="400"/>
              </a:spcBef>
              <a:buSzPts val="2000"/>
            </a:pPr>
            <a:endParaRPr lang="en-US" sz="2400" dirty="0">
              <a:latin typeface="Titillium Web" panose="00000500000000000000" pitchFamily="2" charset="0"/>
            </a:endParaRPr>
          </a:p>
          <a:p>
            <a:pPr marL="469901" indent="-342900">
              <a:spcBef>
                <a:spcPts val="400"/>
              </a:spcBef>
              <a:buSzPts val="2000"/>
            </a:pPr>
            <a:endParaRPr sz="2400" dirty="0">
              <a:latin typeface="Titillium Web" panose="00000500000000000000" pitchFamily="2" charset="0"/>
            </a:endParaRPr>
          </a:p>
        </p:txBody>
      </p:sp>
      <p:pic>
        <p:nvPicPr>
          <p:cNvPr id="2" name="Picture 1">
            <a:extLst>
              <a:ext uri="{FF2B5EF4-FFF2-40B4-BE49-F238E27FC236}">
                <a16:creationId xmlns:a16="http://schemas.microsoft.com/office/drawing/2014/main" id="{2D853272-A955-337C-51AD-CB46E1684EFD}"/>
              </a:ext>
            </a:extLst>
          </p:cNvPr>
          <p:cNvPicPr>
            <a:picLocks noChangeAspect="1"/>
          </p:cNvPicPr>
          <p:nvPr/>
        </p:nvPicPr>
        <p:blipFill rotWithShape="1">
          <a:blip r:embed="rId3"/>
          <a:srcRect l="24202" r="24370"/>
          <a:stretch/>
        </p:blipFill>
        <p:spPr>
          <a:xfrm>
            <a:off x="7263442" y="1094263"/>
            <a:ext cx="4457437" cy="46694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9" name="Google Shape;409;p4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dirty="0"/>
          </a:p>
        </p:txBody>
      </p:sp>
      <p:sp>
        <p:nvSpPr>
          <p:cNvPr id="407" name="Google Shape;407;p40"/>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Variation over Domains</a:t>
            </a:r>
            <a:endParaRPr dirty="0"/>
          </a:p>
        </p:txBody>
      </p:sp>
      <p:pic>
        <p:nvPicPr>
          <p:cNvPr id="410" name="Google Shape;410;p40"/>
          <p:cNvPicPr preferRelativeResize="0"/>
          <p:nvPr/>
        </p:nvPicPr>
        <p:blipFill rotWithShape="1">
          <a:blip r:embed="rId3">
            <a:alphaModFix/>
          </a:blip>
          <a:srcRect/>
          <a:stretch/>
        </p:blipFill>
        <p:spPr>
          <a:xfrm>
            <a:off x="2812116" y="2300249"/>
            <a:ext cx="6798588" cy="1399321"/>
          </a:xfrm>
          <a:prstGeom prst="rect">
            <a:avLst/>
          </a:prstGeom>
          <a:noFill/>
          <a:ln>
            <a:noFill/>
          </a:ln>
        </p:spPr>
      </p:pic>
      <p:sp>
        <p:nvSpPr>
          <p:cNvPr id="411" name="Google Shape;411;p40"/>
          <p:cNvSpPr txBox="1"/>
          <p:nvPr/>
        </p:nvSpPr>
        <p:spPr>
          <a:xfrm>
            <a:off x="375248" y="4199335"/>
            <a:ext cx="10303353" cy="449062"/>
          </a:xfrm>
          <a:prstGeom prst="rect">
            <a:avLst/>
          </a:prstGeom>
          <a:noFill/>
          <a:ln>
            <a:noFill/>
          </a:ln>
        </p:spPr>
        <p:txBody>
          <a:bodyPr spcFirstLastPara="1" wrap="square" lIns="68575" tIns="34275" rIns="68575" bIns="34275" anchor="t" anchorCtr="0">
            <a:noAutofit/>
          </a:bodyPr>
          <a:lstStyle/>
          <a:p>
            <a:pPr marL="457200" marR="0" lvl="0" indent="-457200" algn="l" rtl="0">
              <a:lnSpc>
                <a:spcPct val="100000"/>
              </a:lnSpc>
              <a:spcBef>
                <a:spcPts val="0"/>
              </a:spcBef>
              <a:spcAft>
                <a:spcPts val="0"/>
              </a:spcAft>
              <a:buClr>
                <a:srgbClr val="7A0019"/>
              </a:buClr>
              <a:buSzPct val="100000"/>
              <a:buFont typeface="Wingdings" panose="05000000000000000000" pitchFamily="2" charset="2"/>
              <a:buChar char="q"/>
            </a:pPr>
            <a:r>
              <a:rPr lang="en-US" sz="2800" b="0" i="0" u="none" strike="noStrike" cap="none" dirty="0">
                <a:solidFill>
                  <a:srgbClr val="595959"/>
                </a:solidFill>
                <a:latin typeface="Titillium Web" panose="00000500000000000000" pitchFamily="2" charset="0"/>
                <a:sym typeface="Arial"/>
              </a:rPr>
              <a:t>What happens if you try to use the same tagger/parser for </a:t>
            </a:r>
            <a:r>
              <a:rPr lang="en-US" sz="2800" b="0" i="0" u="none" strike="noStrike" cap="none" dirty="0">
                <a:solidFill>
                  <a:srgbClr val="7A0019"/>
                </a:solidFill>
                <a:latin typeface="Titillium Web" panose="00000500000000000000" pitchFamily="2" charset="0"/>
                <a:sym typeface="Arial"/>
              </a:rPr>
              <a:t>social media text</a:t>
            </a:r>
            <a:r>
              <a:rPr lang="en-US" sz="2800" b="0" i="0" u="none" strike="noStrike" cap="none" dirty="0">
                <a:solidFill>
                  <a:srgbClr val="595959"/>
                </a:solidFill>
                <a:latin typeface="Titillium Web" panose="00000500000000000000" pitchFamily="2" charset="0"/>
                <a:sym typeface="Arial"/>
              </a:rPr>
              <a:t>?</a:t>
            </a:r>
            <a:endParaRPr lang="en-US" sz="2800" b="0" i="0" u="none" strike="noStrike" cap="none" dirty="0">
              <a:solidFill>
                <a:srgbClr val="7A0019"/>
              </a:solidFill>
              <a:latin typeface="Titillium Web" panose="00000500000000000000" pitchFamily="2" charset="0"/>
              <a:sym typeface="Arial"/>
            </a:endParaRPr>
          </a:p>
        </p:txBody>
      </p:sp>
      <p:pic>
        <p:nvPicPr>
          <p:cNvPr id="412" name="Google Shape;412;p40"/>
          <p:cNvPicPr preferRelativeResize="0"/>
          <p:nvPr/>
        </p:nvPicPr>
        <p:blipFill rotWithShape="1">
          <a:blip r:embed="rId4">
            <a:alphaModFix/>
          </a:blip>
          <a:srcRect/>
          <a:stretch/>
        </p:blipFill>
        <p:spPr>
          <a:xfrm>
            <a:off x="3082011" y="5063290"/>
            <a:ext cx="6258798" cy="914528"/>
          </a:xfrm>
          <a:prstGeom prst="rect">
            <a:avLst/>
          </a:prstGeom>
          <a:noFill/>
          <a:ln>
            <a:noFill/>
          </a:ln>
        </p:spPr>
      </p:pic>
      <p:sp>
        <p:nvSpPr>
          <p:cNvPr id="9" name="TextBox 8">
            <a:extLst>
              <a:ext uri="{FF2B5EF4-FFF2-40B4-BE49-F238E27FC236}">
                <a16:creationId xmlns:a16="http://schemas.microsoft.com/office/drawing/2014/main" id="{82B76D50-6C44-6A4E-E5E2-950C3ADD05E2}"/>
              </a:ext>
            </a:extLst>
          </p:cNvPr>
          <p:cNvSpPr txBox="1"/>
          <p:nvPr/>
        </p:nvSpPr>
        <p:spPr>
          <a:xfrm>
            <a:off x="375248" y="1424244"/>
            <a:ext cx="10303353" cy="954107"/>
          </a:xfrm>
          <a:prstGeom prst="rect">
            <a:avLst/>
          </a:prstGeom>
          <a:noFill/>
        </p:spPr>
        <p:txBody>
          <a:bodyPr wrap="square">
            <a:spAutoFit/>
          </a:bodyPr>
          <a:lstStyle/>
          <a:p>
            <a:pPr marL="393700" marR="0" lvl="0" indent="-342900" algn="l" defTabSz="914400" rtl="0" eaLnBrk="1" fontAlgn="auto" latinLnBrk="0" hangingPunct="1">
              <a:lnSpc>
                <a:spcPct val="100000"/>
              </a:lnSpc>
              <a:spcBef>
                <a:spcPts val="560"/>
              </a:spcBef>
              <a:spcAft>
                <a:spcPts val="0"/>
              </a:spcAft>
              <a:buClr>
                <a:srgbClr val="7A0019"/>
              </a:buClr>
              <a:buSzPct val="100000"/>
              <a:buFont typeface="Wingdings" panose="05000000000000000000" pitchFamily="2" charset="2"/>
              <a:buChar char="q"/>
              <a:tabLst/>
              <a:defRPr/>
            </a:pPr>
            <a:r>
              <a:rPr kumimoji="0" lang="en-US" sz="28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rPr>
              <a:t> Suppose you trained a part-of-speech tagger or parser on the </a:t>
            </a:r>
            <a:r>
              <a:rPr kumimoji="0" lang="en-US" sz="2800" b="0" i="0" u="none" strike="noStrike" kern="0" cap="none" spc="0" normalizeH="0" baseline="0" noProof="0" dirty="0">
                <a:ln>
                  <a:noFill/>
                </a:ln>
                <a:solidFill>
                  <a:srgbClr val="7A0019"/>
                </a:solidFill>
                <a:effectLst/>
                <a:uLnTx/>
                <a:uFillTx/>
                <a:latin typeface="Titillium Web" panose="00000500000000000000" pitchFamily="2" charset="0"/>
                <a:cs typeface="Arial"/>
                <a:sym typeface="Arial"/>
              </a:rPr>
              <a:t>Wall Street Journal</a:t>
            </a:r>
            <a:endParaRPr kumimoji="0" lang="en-US" sz="3600" b="0" i="0" u="none" strike="noStrike" kern="0" cap="none" spc="0" normalizeH="0" baseline="0" noProof="0" dirty="0">
              <a:ln>
                <a:noFill/>
              </a:ln>
              <a:solidFill>
                <a:srgbClr val="595959"/>
              </a:solidFill>
              <a:effectLst/>
              <a:uLnTx/>
              <a:uFillTx/>
              <a:latin typeface="Titillium Web" panose="00000500000000000000" pitchFamily="2" charset="0"/>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p4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dirty="0"/>
          </a:p>
        </p:txBody>
      </p:sp>
      <p:sp>
        <p:nvSpPr>
          <p:cNvPr id="417" name="Google Shape;417;p41"/>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Application x Languages x Domains</a:t>
            </a:r>
            <a:endParaRPr dirty="0"/>
          </a:p>
        </p:txBody>
      </p:sp>
      <p:pic>
        <p:nvPicPr>
          <p:cNvPr id="419" name="Google Shape;419;p41"/>
          <p:cNvPicPr preferRelativeResize="0"/>
          <p:nvPr/>
        </p:nvPicPr>
        <p:blipFill rotWithShape="1">
          <a:blip r:embed="rId3">
            <a:alphaModFix/>
          </a:blip>
          <a:srcRect/>
          <a:stretch/>
        </p:blipFill>
        <p:spPr>
          <a:xfrm>
            <a:off x="2420600" y="1331878"/>
            <a:ext cx="7236583" cy="475178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dirty="0"/>
          </a:p>
        </p:txBody>
      </p:sp>
      <p:sp>
        <p:nvSpPr>
          <p:cNvPr id="424" name="Google Shape;424;p4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Variation over Time</a:t>
            </a:r>
            <a:endParaRPr dirty="0"/>
          </a:p>
        </p:txBody>
      </p:sp>
      <p:pic>
        <p:nvPicPr>
          <p:cNvPr id="426" name="Google Shape;426;p42"/>
          <p:cNvPicPr preferRelativeResize="0"/>
          <p:nvPr/>
        </p:nvPicPr>
        <p:blipFill rotWithShape="1">
          <a:blip r:embed="rId3">
            <a:alphaModFix/>
          </a:blip>
          <a:srcRect/>
          <a:stretch/>
        </p:blipFill>
        <p:spPr>
          <a:xfrm>
            <a:off x="1467773" y="1366816"/>
            <a:ext cx="9256453" cy="461128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dirty="0"/>
          </a:p>
        </p:txBody>
      </p:sp>
      <p:sp>
        <p:nvSpPr>
          <p:cNvPr id="424" name="Google Shape;424;p4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Variation over Time</a:t>
            </a:r>
            <a:endParaRPr dirty="0"/>
          </a:p>
        </p:txBody>
      </p:sp>
      <p:pic>
        <p:nvPicPr>
          <p:cNvPr id="2" name="Picture 1">
            <a:extLst>
              <a:ext uri="{FF2B5EF4-FFF2-40B4-BE49-F238E27FC236}">
                <a16:creationId xmlns:a16="http://schemas.microsoft.com/office/drawing/2014/main" id="{3D91CBAA-41D4-8067-6237-46452859684D}"/>
              </a:ext>
            </a:extLst>
          </p:cNvPr>
          <p:cNvPicPr>
            <a:picLocks noChangeAspect="1"/>
          </p:cNvPicPr>
          <p:nvPr/>
        </p:nvPicPr>
        <p:blipFill>
          <a:blip r:embed="rId5"/>
          <a:stretch>
            <a:fillRect/>
          </a:stretch>
        </p:blipFill>
        <p:spPr>
          <a:xfrm>
            <a:off x="149526" y="1252468"/>
            <a:ext cx="6816183" cy="4133643"/>
          </a:xfrm>
          <a:prstGeom prst="rect">
            <a:avLst/>
          </a:prstGeom>
        </p:spPr>
      </p:pic>
      <p:sp>
        <p:nvSpPr>
          <p:cNvPr id="4" name="TextBox 3">
            <a:extLst>
              <a:ext uri="{FF2B5EF4-FFF2-40B4-BE49-F238E27FC236}">
                <a16:creationId xmlns:a16="http://schemas.microsoft.com/office/drawing/2014/main" id="{473805B0-1E0F-DEAB-FA52-EE23FF8D33D9}"/>
              </a:ext>
            </a:extLst>
          </p:cNvPr>
          <p:cNvSpPr txBox="1"/>
          <p:nvPr/>
        </p:nvSpPr>
        <p:spPr>
          <a:xfrm>
            <a:off x="1437400" y="5451643"/>
            <a:ext cx="4511614" cy="307777"/>
          </a:xfrm>
          <a:prstGeom prst="rect">
            <a:avLst/>
          </a:prstGeom>
          <a:noFill/>
        </p:spPr>
        <p:txBody>
          <a:bodyPr wrap="square">
            <a:spAutoFit/>
          </a:bodyPr>
          <a:lstStyle/>
          <a:p>
            <a:r>
              <a:rPr lang="en-US" dirty="0">
                <a:latin typeface="Titillium Web" panose="00000500000000000000" pitchFamily="2" charset="0"/>
                <a:hlinkClick r:id="rId6"/>
              </a:rPr>
              <a:t>24 New Words Invented by Teenagers , NYT 20220331</a:t>
            </a:r>
            <a:endParaRPr lang="en-US" dirty="0">
              <a:latin typeface="Titillium Web" panose="00000500000000000000" pitchFamily="2" charset="0"/>
            </a:endParaRPr>
          </a:p>
        </p:txBody>
      </p:sp>
      <p:pic>
        <p:nvPicPr>
          <p:cNvPr id="3" name="Snapinsta.app_video_An9qDjjRpMitGONqK0d0eWS8eCeaFcvR1H_mOkD4Tcz0XkL6o8uVj-8c4i6kFg5LiAI0Ro6cdS4hdf_ErVvZfiGG">
            <a:hlinkClick r:id="" action="ppaction://media"/>
            <a:extLst>
              <a:ext uri="{FF2B5EF4-FFF2-40B4-BE49-F238E27FC236}">
                <a16:creationId xmlns:a16="http://schemas.microsoft.com/office/drawing/2014/main" id="{5C74FC79-A51C-79C0-0736-71A834B73E4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287573" y="308251"/>
            <a:ext cx="3209019" cy="5704923"/>
          </a:xfrm>
          <a:prstGeom prst="rect">
            <a:avLst/>
          </a:prstGeom>
        </p:spPr>
      </p:pic>
      <p:sp>
        <p:nvSpPr>
          <p:cNvPr id="6" name="TextBox 5">
            <a:extLst>
              <a:ext uri="{FF2B5EF4-FFF2-40B4-BE49-F238E27FC236}">
                <a16:creationId xmlns:a16="http://schemas.microsoft.com/office/drawing/2014/main" id="{E9E2E36A-65C6-F63C-E289-CEB3440B98D3}"/>
              </a:ext>
            </a:extLst>
          </p:cNvPr>
          <p:cNvSpPr txBox="1"/>
          <p:nvPr/>
        </p:nvSpPr>
        <p:spPr>
          <a:xfrm>
            <a:off x="7769916" y="6127642"/>
            <a:ext cx="6177168" cy="307777"/>
          </a:xfrm>
          <a:prstGeom prst="rect">
            <a:avLst/>
          </a:prstGeom>
          <a:noFill/>
        </p:spPr>
        <p:txBody>
          <a:bodyPr wrap="square">
            <a:spAutoFit/>
          </a:bodyPr>
          <a:lstStyle/>
          <a:p>
            <a:r>
              <a:rPr lang="en-US" dirty="0">
                <a:latin typeface="+mn-lt"/>
                <a:hlinkClick r:id="rId8"/>
              </a:rPr>
              <a:t>https://www.instagram.com/reel/C-NuNbutMD6/</a:t>
            </a:r>
            <a:r>
              <a:rPr lang="en-US" dirty="0">
                <a:latin typeface="+mn-lt"/>
              </a:rPr>
              <a:t> </a:t>
            </a:r>
          </a:p>
        </p:txBody>
      </p:sp>
    </p:spTree>
    <p:extLst>
      <p:ext uri="{BB962C8B-B14F-4D97-AF65-F5344CB8AC3E}">
        <p14:creationId xmlns:p14="http://schemas.microsoft.com/office/powerpoint/2010/main" val="5349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1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dirty="0"/>
          </a:p>
        </p:txBody>
      </p:sp>
      <p:sp>
        <p:nvSpPr>
          <p:cNvPr id="424" name="Google Shape;424;p4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Variation over Location</a:t>
            </a:r>
            <a:endParaRPr dirty="0"/>
          </a:p>
        </p:txBody>
      </p:sp>
      <p:sp>
        <p:nvSpPr>
          <p:cNvPr id="5" name="Content Placeholder 4">
            <a:extLst>
              <a:ext uri="{FF2B5EF4-FFF2-40B4-BE49-F238E27FC236}">
                <a16:creationId xmlns:a16="http://schemas.microsoft.com/office/drawing/2014/main" id="{60BB83B4-1F47-2FDA-4B68-337C88BE9DD5}"/>
              </a:ext>
            </a:extLst>
          </p:cNvPr>
          <p:cNvSpPr>
            <a:spLocks noGrp="1"/>
          </p:cNvSpPr>
          <p:nvPr>
            <p:ph idx="1"/>
          </p:nvPr>
        </p:nvSpPr>
        <p:spPr/>
        <p:txBody>
          <a:bodyPr/>
          <a:lstStyle/>
          <a:p>
            <a:endParaRPr lang="en-US"/>
          </a:p>
        </p:txBody>
      </p:sp>
      <p:pic>
        <p:nvPicPr>
          <p:cNvPr id="427" name="Google Shape;427;p42"/>
          <p:cNvPicPr preferRelativeResize="0"/>
          <p:nvPr/>
        </p:nvPicPr>
        <p:blipFill rotWithShape="1">
          <a:blip r:embed="rId3">
            <a:alphaModFix/>
          </a:blip>
          <a:srcRect/>
          <a:stretch/>
        </p:blipFill>
        <p:spPr>
          <a:xfrm>
            <a:off x="305776" y="1689490"/>
            <a:ext cx="7912429" cy="3744471"/>
          </a:xfrm>
          <a:prstGeom prst="rect">
            <a:avLst/>
          </a:prstGeom>
          <a:noFill/>
          <a:ln>
            <a:noFill/>
          </a:ln>
        </p:spPr>
      </p:pic>
      <p:sp>
        <p:nvSpPr>
          <p:cNvPr id="428" name="Google Shape;428;p42"/>
          <p:cNvSpPr txBox="1"/>
          <p:nvPr/>
        </p:nvSpPr>
        <p:spPr>
          <a:xfrm>
            <a:off x="1760225" y="5310850"/>
            <a:ext cx="491592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595959"/>
                </a:solidFill>
                <a:latin typeface="Titillium Web" panose="00000500000000000000" pitchFamily="2" charset="0"/>
                <a:sym typeface="Arial"/>
              </a:rPr>
              <a:t>A Latent Variable Model for Geographic Lexical Variation </a:t>
            </a:r>
            <a:r>
              <a:rPr lang="en-US" sz="1000" b="0" i="0" u="none" strike="noStrike" cap="none" dirty="0">
                <a:solidFill>
                  <a:srgbClr val="0070C0"/>
                </a:solidFill>
                <a:latin typeface="Titillium Web" panose="00000500000000000000" pitchFamily="2" charset="0"/>
                <a:sym typeface="Arial"/>
              </a:rPr>
              <a:t>[ Eisenstein et al., 2010]</a:t>
            </a:r>
            <a:endParaRPr sz="1000" b="0" i="0" u="none" strike="noStrike" cap="none" dirty="0">
              <a:solidFill>
                <a:srgbClr val="0070C0"/>
              </a:solidFill>
              <a:latin typeface="Titillium Web" panose="00000500000000000000" pitchFamily="2" charset="0"/>
              <a:sym typeface="Arial"/>
            </a:endParaRPr>
          </a:p>
        </p:txBody>
      </p:sp>
      <p:pic>
        <p:nvPicPr>
          <p:cNvPr id="2" name="Picture 1">
            <a:extLst>
              <a:ext uri="{FF2B5EF4-FFF2-40B4-BE49-F238E27FC236}">
                <a16:creationId xmlns:a16="http://schemas.microsoft.com/office/drawing/2014/main" id="{DCE757BD-EB0D-4C1C-AB55-5A67EE063E64}"/>
              </a:ext>
            </a:extLst>
          </p:cNvPr>
          <p:cNvPicPr>
            <a:picLocks noChangeAspect="1"/>
          </p:cNvPicPr>
          <p:nvPr/>
        </p:nvPicPr>
        <p:blipFill>
          <a:blip r:embed="rId4"/>
          <a:stretch>
            <a:fillRect/>
          </a:stretch>
        </p:blipFill>
        <p:spPr>
          <a:xfrm>
            <a:off x="8130601" y="596620"/>
            <a:ext cx="3908528" cy="5664760"/>
          </a:xfrm>
          <a:prstGeom prst="rect">
            <a:avLst/>
          </a:prstGeom>
        </p:spPr>
      </p:pic>
    </p:spTree>
    <p:extLst>
      <p:ext uri="{BB962C8B-B14F-4D97-AF65-F5344CB8AC3E}">
        <p14:creationId xmlns:p14="http://schemas.microsoft.com/office/powerpoint/2010/main" val="197208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4" name="Google Shape;444;g27bb8f389b3_0_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dirty="0"/>
          </a:p>
        </p:txBody>
      </p:sp>
      <p:sp>
        <p:nvSpPr>
          <p:cNvPr id="443" name="Google Shape;443;g27bb8f389b3_0_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Beyond conventional meaning</a:t>
            </a:r>
            <a:endParaRPr dirty="0"/>
          </a:p>
        </p:txBody>
      </p:sp>
      <p:pic>
        <p:nvPicPr>
          <p:cNvPr id="445" name="Google Shape;445;g27bb8f389b3_0_8"/>
          <p:cNvPicPr preferRelativeResize="0"/>
          <p:nvPr/>
        </p:nvPicPr>
        <p:blipFill rotWithShape="1">
          <a:blip r:embed="rId3">
            <a:alphaModFix/>
          </a:blip>
          <a:srcRect/>
          <a:stretch/>
        </p:blipFill>
        <p:spPr>
          <a:xfrm>
            <a:off x="1261938" y="1646350"/>
            <a:ext cx="9668126" cy="4189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5" name="Google Shape;435;p4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dirty="0"/>
          </a:p>
        </p:txBody>
      </p:sp>
      <p:sp>
        <p:nvSpPr>
          <p:cNvPr id="433" name="Google Shape;433;p43"/>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sz="4000" dirty="0"/>
              <a:t>Implicit meaning behind language and Pragmatics</a:t>
            </a:r>
            <a:endParaRPr sz="4800" dirty="0"/>
          </a:p>
        </p:txBody>
      </p:sp>
      <p:sp>
        <p:nvSpPr>
          <p:cNvPr id="434" name="Google Shape;434;p43"/>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r>
              <a:rPr lang="en-US" sz="3600" dirty="0">
                <a:latin typeface="Titillium Web" panose="00000500000000000000" pitchFamily="2" charset="0"/>
              </a:rPr>
              <a:t> Speech act  </a:t>
            </a:r>
            <a:r>
              <a:rPr lang="en-US" sz="2000" dirty="0">
                <a:solidFill>
                  <a:srgbClr val="0070C0"/>
                </a:solidFill>
                <a:latin typeface="Titillium Web" panose="00000500000000000000" pitchFamily="2" charset="0"/>
              </a:rPr>
              <a:t>[Austin 1962]</a:t>
            </a:r>
            <a:endParaRPr sz="36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3200" dirty="0">
                <a:latin typeface="Titillium Web" panose="00000500000000000000" pitchFamily="2" charset="0"/>
              </a:rPr>
              <a:t>“Could you please pass the salt to me?” </a:t>
            </a:r>
            <a:endParaRPr sz="3200" dirty="0">
              <a:latin typeface="Titillium Web" panose="00000500000000000000" pitchFamily="2" charset="0"/>
            </a:endParaRPr>
          </a:p>
          <a:p>
            <a:pPr marL="457200" marR="0" lvl="0" indent="-228600" algn="l" rtl="0">
              <a:lnSpc>
                <a:spcPct val="100000"/>
              </a:lnSpc>
              <a:spcBef>
                <a:spcPts val="560"/>
              </a:spcBef>
              <a:spcAft>
                <a:spcPts val="0"/>
              </a:spcAft>
              <a:buClr>
                <a:srgbClr val="7A0019"/>
              </a:buClr>
              <a:buSzPts val="2800"/>
              <a:buFont typeface="Noto Sans Symbols"/>
              <a:buNone/>
            </a:pPr>
            <a:endParaRPr sz="3600" dirty="0">
              <a:latin typeface="Titillium Web" panose="00000500000000000000" pitchFamily="2" charset="0"/>
            </a:endParaRPr>
          </a:p>
          <a:p>
            <a:r>
              <a:rPr lang="en-US" sz="3600" dirty="0">
                <a:latin typeface="Titillium Web" panose="00000500000000000000" pitchFamily="2" charset="0"/>
              </a:rPr>
              <a:t> Implicature </a:t>
            </a:r>
            <a:r>
              <a:rPr lang="en-US" sz="2000" dirty="0">
                <a:solidFill>
                  <a:srgbClr val="0070C0"/>
                </a:solidFill>
                <a:latin typeface="Titillium Web" panose="00000500000000000000" pitchFamily="2" charset="0"/>
              </a:rPr>
              <a:t>[Grice 1975]</a:t>
            </a:r>
            <a:endParaRPr sz="20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3200" dirty="0">
                <a:latin typeface="Titillium Web" panose="00000500000000000000" pitchFamily="2" charset="0"/>
              </a:rPr>
              <a:t>Alice: "Are you going to Paul’s party?"   </a:t>
            </a:r>
            <a:endParaRPr sz="32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3200" dirty="0">
                <a:latin typeface="Titillium Web" panose="00000500000000000000" pitchFamily="2" charset="0"/>
              </a:rPr>
              <a:t>Bob: "I have to work.“</a:t>
            </a:r>
            <a:endParaRPr sz="3200" dirty="0">
              <a:latin typeface="Titillium Web" panose="00000500000000000000" pitchFamily="2" charset="0"/>
            </a:endParaRPr>
          </a:p>
        </p:txBody>
      </p:sp>
      <p:sp>
        <p:nvSpPr>
          <p:cNvPr id="438" name="Google Shape;438;p43"/>
          <p:cNvSpPr/>
          <p:nvPr/>
        </p:nvSpPr>
        <p:spPr>
          <a:xfrm>
            <a:off x="8572773" y="1447799"/>
            <a:ext cx="3058510" cy="341627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595959"/>
              </a:buClr>
              <a:buSzPts val="1800"/>
              <a:buFont typeface="Wingdings" panose="05000000000000000000" pitchFamily="2" charset="2"/>
              <a:buChar char="q"/>
            </a:pPr>
            <a:r>
              <a:rPr lang="en-US" sz="2400" b="0" i="0" u="none" strike="noStrike" cap="none" dirty="0">
                <a:solidFill>
                  <a:srgbClr val="595959"/>
                </a:solidFill>
                <a:latin typeface="Titillium Web" panose="00000500000000000000" pitchFamily="2" charset="0"/>
                <a:sym typeface="Arial"/>
              </a:rPr>
              <a:t>labelling</a:t>
            </a:r>
            <a:endParaRPr sz="24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595959"/>
              </a:buClr>
              <a:buSzPts val="1800"/>
              <a:buFont typeface="Wingdings" panose="05000000000000000000" pitchFamily="2" charset="2"/>
              <a:buChar char="q"/>
            </a:pPr>
            <a:r>
              <a:rPr lang="en-US" sz="2400" b="0" i="0" u="none" strike="noStrike" cap="none" dirty="0">
                <a:solidFill>
                  <a:srgbClr val="595959"/>
                </a:solidFill>
                <a:latin typeface="Titillium Web" panose="00000500000000000000" pitchFamily="2" charset="0"/>
                <a:sym typeface="Arial"/>
              </a:rPr>
              <a:t>repeating</a:t>
            </a:r>
            <a:endParaRPr sz="24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595959"/>
              </a:buClr>
              <a:buSzPts val="1800"/>
              <a:buFont typeface="Wingdings" panose="05000000000000000000" pitchFamily="2" charset="2"/>
              <a:buChar char="q"/>
            </a:pPr>
            <a:r>
              <a:rPr lang="en-US" sz="2400" b="0" i="0" u="none" strike="noStrike" cap="none" dirty="0">
                <a:solidFill>
                  <a:srgbClr val="595959"/>
                </a:solidFill>
                <a:latin typeface="Titillium Web" panose="00000500000000000000" pitchFamily="2" charset="0"/>
                <a:sym typeface="Arial"/>
              </a:rPr>
              <a:t>answering</a:t>
            </a:r>
            <a:endParaRPr sz="24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595959"/>
              </a:buClr>
              <a:buSzPts val="1800"/>
              <a:buFont typeface="Wingdings" panose="05000000000000000000" pitchFamily="2" charset="2"/>
              <a:buChar char="q"/>
            </a:pPr>
            <a:r>
              <a:rPr lang="en-US" sz="2400" b="1" i="0" u="none" strike="noStrike" cap="none" dirty="0">
                <a:solidFill>
                  <a:srgbClr val="595959"/>
                </a:solidFill>
                <a:latin typeface="Titillium Web" panose="00000500000000000000" pitchFamily="2" charset="0"/>
                <a:sym typeface="Arial"/>
              </a:rPr>
              <a:t>requesting (action)</a:t>
            </a:r>
            <a:endParaRPr sz="24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595959"/>
              </a:buClr>
              <a:buSzPts val="1800"/>
              <a:buFont typeface="Wingdings" panose="05000000000000000000" pitchFamily="2" charset="2"/>
              <a:buChar char="q"/>
            </a:pPr>
            <a:r>
              <a:rPr lang="en-US" sz="2400" b="0" i="0" u="none" strike="noStrike" cap="none" dirty="0">
                <a:solidFill>
                  <a:srgbClr val="595959"/>
                </a:solidFill>
                <a:latin typeface="Titillium Web" panose="00000500000000000000" pitchFamily="2" charset="0"/>
                <a:sym typeface="Arial"/>
              </a:rPr>
              <a:t>requesting (answer)</a:t>
            </a:r>
            <a:endParaRPr sz="24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595959"/>
              </a:buClr>
              <a:buSzPts val="1800"/>
              <a:buFont typeface="Wingdings" panose="05000000000000000000" pitchFamily="2" charset="2"/>
              <a:buChar char="q"/>
            </a:pPr>
            <a:r>
              <a:rPr lang="en-US" sz="2400" b="0" i="0" u="none" strike="noStrike" cap="none" dirty="0">
                <a:solidFill>
                  <a:srgbClr val="595959"/>
                </a:solidFill>
                <a:latin typeface="Titillium Web" panose="00000500000000000000" pitchFamily="2" charset="0"/>
                <a:sym typeface="Arial"/>
              </a:rPr>
              <a:t>calling</a:t>
            </a:r>
            <a:endParaRPr sz="24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595959"/>
              </a:buClr>
              <a:buSzPts val="1800"/>
              <a:buFont typeface="Wingdings" panose="05000000000000000000" pitchFamily="2" charset="2"/>
              <a:buChar char="q"/>
            </a:pPr>
            <a:r>
              <a:rPr lang="en-US" sz="2400" b="0" i="0" u="none" strike="noStrike" cap="none" dirty="0">
                <a:solidFill>
                  <a:srgbClr val="595959"/>
                </a:solidFill>
                <a:latin typeface="Titillium Web" panose="00000500000000000000" pitchFamily="2" charset="0"/>
                <a:sym typeface="Arial"/>
              </a:rPr>
              <a:t>greeting</a:t>
            </a:r>
            <a:endParaRPr sz="24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595959"/>
              </a:buClr>
              <a:buSzPts val="1800"/>
              <a:buFont typeface="Wingdings" panose="05000000000000000000" pitchFamily="2" charset="2"/>
              <a:buChar char="q"/>
            </a:pPr>
            <a:r>
              <a:rPr lang="en-US" sz="2400" b="0" i="0" u="none" strike="noStrike" cap="none" dirty="0">
                <a:solidFill>
                  <a:srgbClr val="595959"/>
                </a:solidFill>
                <a:latin typeface="Titillium Web" panose="00000500000000000000" pitchFamily="2" charset="0"/>
                <a:sym typeface="Arial"/>
              </a:rPr>
              <a:t>protesting</a:t>
            </a:r>
            <a:endParaRPr sz="2400" b="0" i="0" u="none" strike="noStrike" cap="none" dirty="0">
              <a:solidFill>
                <a:srgbClr val="000000"/>
              </a:solidFill>
              <a:latin typeface="Titillium Web" panose="00000500000000000000" pitchFamily="2" charset="0"/>
              <a:sym typeface="Arial"/>
            </a:endParaRPr>
          </a:p>
          <a:p>
            <a:pPr marL="285750" marR="0" lvl="0" indent="-285750" algn="l" rtl="0">
              <a:lnSpc>
                <a:spcPct val="100000"/>
              </a:lnSpc>
              <a:spcBef>
                <a:spcPts val="0"/>
              </a:spcBef>
              <a:spcAft>
                <a:spcPts val="0"/>
              </a:spcAft>
              <a:buClr>
                <a:srgbClr val="595959"/>
              </a:buClr>
              <a:buSzPts val="1800"/>
              <a:buFont typeface="Wingdings" panose="05000000000000000000" pitchFamily="2" charset="2"/>
              <a:buChar char="q"/>
            </a:pPr>
            <a:r>
              <a:rPr lang="en-US" sz="2400" b="0" i="0" u="none" strike="noStrike" cap="none" dirty="0">
                <a:solidFill>
                  <a:srgbClr val="595959"/>
                </a:solidFill>
                <a:latin typeface="Titillium Web" panose="00000500000000000000" pitchFamily="2" charset="0"/>
                <a:sym typeface="Arial"/>
              </a:rPr>
              <a:t>practicing</a:t>
            </a:r>
            <a:endParaRPr sz="2400" b="0" i="0" u="none" strike="noStrike" cap="none" dirty="0">
              <a:solidFill>
                <a:srgbClr val="000000"/>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9" name="Google Shape;459;p4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dirty="0"/>
          </a:p>
        </p:txBody>
      </p:sp>
      <p:sp>
        <p:nvSpPr>
          <p:cNvPr id="457" name="Google Shape;457;p4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Unknown Representation</a:t>
            </a:r>
            <a:endParaRPr dirty="0"/>
          </a:p>
        </p:txBody>
      </p:sp>
      <p:sp>
        <p:nvSpPr>
          <p:cNvPr id="458" name="Google Shape;458;p44"/>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marR="0" lvl="0" indent="-406400" algn="l" rtl="0">
              <a:lnSpc>
                <a:spcPct val="100000"/>
              </a:lnSpc>
              <a:spcBef>
                <a:spcPts val="560"/>
              </a:spcBef>
              <a:spcAft>
                <a:spcPts val="0"/>
              </a:spcAft>
              <a:buClr>
                <a:srgbClr val="7A0019"/>
              </a:buClr>
              <a:buSzPts val="2800"/>
              <a:buFont typeface="Noto Sans Symbols"/>
              <a:buChar char="❑"/>
            </a:pPr>
            <a:r>
              <a:rPr lang="en-US" dirty="0">
                <a:latin typeface="Titillium Web" panose="00000500000000000000" pitchFamily="2" charset="0"/>
              </a:rPr>
              <a:t> We don’t even know how to represent knowledge a human has/needs</a:t>
            </a:r>
            <a:endParaRPr sz="32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dirty="0">
                <a:latin typeface="Titillium Web" panose="00000500000000000000" pitchFamily="2" charset="0"/>
              </a:rPr>
              <a:t> What is the meaning of word or sentence?</a:t>
            </a:r>
            <a:endParaRPr sz="32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dirty="0">
                <a:latin typeface="Titillium Web" panose="00000500000000000000" pitchFamily="2" charset="0"/>
              </a:rPr>
              <a:t> How to model context or general knowledge?</a:t>
            </a:r>
            <a:endParaRPr sz="3200" dirty="0">
              <a:latin typeface="Titillium Web" panose="00000500000000000000" pitchFamily="2" charset="0"/>
            </a:endParaRPr>
          </a:p>
        </p:txBody>
      </p:sp>
      <p:pic>
        <p:nvPicPr>
          <p:cNvPr id="460" name="Google Shape;460;p44" descr="25 Most Beautiful Places in the World to Watch a Sunset | Far &amp; Wide"/>
          <p:cNvPicPr preferRelativeResize="0"/>
          <p:nvPr/>
        </p:nvPicPr>
        <p:blipFill rotWithShape="1">
          <a:blip r:embed="rId3">
            <a:alphaModFix/>
          </a:blip>
          <a:srcRect/>
          <a:stretch/>
        </p:blipFill>
        <p:spPr>
          <a:xfrm>
            <a:off x="4325203" y="3733798"/>
            <a:ext cx="2283345" cy="1710305"/>
          </a:xfrm>
          <a:prstGeom prst="rect">
            <a:avLst/>
          </a:prstGeom>
          <a:noFill/>
          <a:ln>
            <a:noFill/>
          </a:ln>
        </p:spPr>
      </p:pic>
      <p:pic>
        <p:nvPicPr>
          <p:cNvPr id="461" name="Google Shape;461;p44"/>
          <p:cNvPicPr preferRelativeResize="0"/>
          <p:nvPr/>
        </p:nvPicPr>
        <p:blipFill rotWithShape="1">
          <a:blip r:embed="rId4">
            <a:alphaModFix/>
          </a:blip>
          <a:srcRect/>
          <a:stretch/>
        </p:blipFill>
        <p:spPr>
          <a:xfrm>
            <a:off x="1310545" y="3733800"/>
            <a:ext cx="1969442" cy="1710305"/>
          </a:xfrm>
          <a:prstGeom prst="rect">
            <a:avLst/>
          </a:prstGeom>
          <a:noFill/>
          <a:ln>
            <a:noFill/>
          </a:ln>
        </p:spPr>
      </p:pic>
      <p:sp>
        <p:nvSpPr>
          <p:cNvPr id="462" name="Google Shape;462;p44"/>
          <p:cNvSpPr txBox="1"/>
          <p:nvPr/>
        </p:nvSpPr>
        <p:spPr>
          <a:xfrm>
            <a:off x="1310545" y="5487542"/>
            <a:ext cx="187104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tillium Web" panose="00000500000000000000" pitchFamily="2" charset="0"/>
                <a:sym typeface="Arial"/>
              </a:rPr>
              <a:t>“</a:t>
            </a:r>
            <a:r>
              <a:rPr lang="en-US" sz="1800" b="1" i="0" u="none" strike="noStrike" cap="none" dirty="0">
                <a:solidFill>
                  <a:schemeClr val="dk1"/>
                </a:solidFill>
                <a:latin typeface="Titillium Web" panose="00000500000000000000" pitchFamily="2" charset="0"/>
                <a:sym typeface="Arial"/>
              </a:rPr>
              <a:t>Drink</a:t>
            </a:r>
            <a:r>
              <a:rPr lang="en-US" sz="1800" b="0" i="0" u="none" strike="noStrike" cap="none" dirty="0">
                <a:solidFill>
                  <a:schemeClr val="dk1"/>
                </a:solidFill>
                <a:latin typeface="Titillium Web" panose="00000500000000000000" pitchFamily="2" charset="0"/>
                <a:sym typeface="Arial"/>
              </a:rPr>
              <a:t> this milk”</a:t>
            </a:r>
            <a:endParaRPr sz="1800" b="0" i="0" u="none" strike="noStrike" cap="none" dirty="0">
              <a:solidFill>
                <a:schemeClr val="dk1"/>
              </a:solidFill>
              <a:latin typeface="Titillium Web" panose="00000500000000000000" pitchFamily="2" charset="0"/>
              <a:sym typeface="Arial"/>
            </a:endParaRPr>
          </a:p>
        </p:txBody>
      </p:sp>
      <p:sp>
        <p:nvSpPr>
          <p:cNvPr id="463" name="Google Shape;463;p44"/>
          <p:cNvSpPr txBox="1"/>
          <p:nvPr/>
        </p:nvSpPr>
        <p:spPr>
          <a:xfrm>
            <a:off x="4074153" y="5491221"/>
            <a:ext cx="263416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tillium Web" panose="00000500000000000000" pitchFamily="2" charset="0"/>
                <a:sym typeface="Arial"/>
              </a:rPr>
              <a:t>“Sunset is </a:t>
            </a:r>
            <a:r>
              <a:rPr lang="en-US" sz="1800" b="1" i="0" u="none" strike="noStrike" cap="none" dirty="0">
                <a:solidFill>
                  <a:schemeClr val="dk1"/>
                </a:solidFill>
                <a:latin typeface="Titillium Web" panose="00000500000000000000" pitchFamily="2" charset="0"/>
                <a:sym typeface="Arial"/>
              </a:rPr>
              <a:t>beautiful</a:t>
            </a:r>
            <a:r>
              <a:rPr lang="en-US" sz="1800" b="0" i="0" u="none" strike="noStrike" cap="none" dirty="0">
                <a:solidFill>
                  <a:schemeClr val="dk1"/>
                </a:solidFill>
                <a:latin typeface="Titillium Web" panose="00000500000000000000" pitchFamily="2" charset="0"/>
                <a:sym typeface="Arial"/>
              </a:rPr>
              <a:t>”</a:t>
            </a:r>
            <a:endParaRPr sz="1800" b="0" i="0" u="none" strike="noStrike" cap="none" dirty="0">
              <a:solidFill>
                <a:schemeClr val="dk1"/>
              </a:solidFill>
              <a:latin typeface="Titillium Web" panose="00000500000000000000" pitchFamily="2" charset="0"/>
              <a:sym typeface="Arial"/>
            </a:endParaRPr>
          </a:p>
        </p:txBody>
      </p:sp>
      <p:pic>
        <p:nvPicPr>
          <p:cNvPr id="464" name="Google Shape;464;p44"/>
          <p:cNvPicPr preferRelativeResize="0"/>
          <p:nvPr/>
        </p:nvPicPr>
        <p:blipFill rotWithShape="1">
          <a:blip r:embed="rId5">
            <a:alphaModFix/>
          </a:blip>
          <a:srcRect r="1336"/>
          <a:stretch/>
        </p:blipFill>
        <p:spPr>
          <a:xfrm>
            <a:off x="7502482" y="3741106"/>
            <a:ext cx="4041913" cy="1695691"/>
          </a:xfrm>
          <a:prstGeom prst="rect">
            <a:avLst/>
          </a:prstGeom>
          <a:noFill/>
          <a:ln>
            <a:noFill/>
          </a:ln>
        </p:spPr>
      </p:pic>
      <p:sp>
        <p:nvSpPr>
          <p:cNvPr id="465" name="Google Shape;465;p44"/>
          <p:cNvSpPr txBox="1"/>
          <p:nvPr/>
        </p:nvSpPr>
        <p:spPr>
          <a:xfrm>
            <a:off x="7892974" y="5495122"/>
            <a:ext cx="387254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tillium Web" panose="00000500000000000000" pitchFamily="2" charset="0"/>
                <a:sym typeface="Arial"/>
              </a:rPr>
              <a:t>Elephants are </a:t>
            </a:r>
            <a:r>
              <a:rPr lang="en-US" sz="1800" b="1" i="0" u="none" strike="noStrike" cap="none" dirty="0">
                <a:solidFill>
                  <a:schemeClr val="dk1"/>
                </a:solidFill>
                <a:latin typeface="Titillium Web" panose="00000500000000000000" pitchFamily="2" charset="0"/>
                <a:sym typeface="Arial"/>
              </a:rPr>
              <a:t>bigger</a:t>
            </a:r>
            <a:r>
              <a:rPr lang="en-US" sz="1800" b="0" i="0" u="none" strike="noStrike" cap="none" dirty="0">
                <a:solidFill>
                  <a:schemeClr val="dk1"/>
                </a:solidFill>
                <a:latin typeface="Titillium Web" panose="00000500000000000000" pitchFamily="2" charset="0"/>
                <a:sym typeface="Arial"/>
              </a:rPr>
              <a:t> </a:t>
            </a:r>
            <a:r>
              <a:rPr lang="en-US" sz="1800" b="1" i="0" u="none" strike="noStrike" cap="none" dirty="0">
                <a:solidFill>
                  <a:schemeClr val="dk1"/>
                </a:solidFill>
                <a:latin typeface="Titillium Web" panose="00000500000000000000" pitchFamily="2" charset="0"/>
                <a:sym typeface="Arial"/>
              </a:rPr>
              <a:t>than</a:t>
            </a:r>
            <a:r>
              <a:rPr lang="en-US" sz="1800" b="0" i="0" u="none" strike="noStrike" cap="none" dirty="0">
                <a:solidFill>
                  <a:schemeClr val="dk1"/>
                </a:solidFill>
                <a:latin typeface="Titillium Web" panose="00000500000000000000" pitchFamily="2" charset="0"/>
                <a:sym typeface="Arial"/>
              </a:rPr>
              <a:t> mice?</a:t>
            </a:r>
            <a:endParaRPr sz="1800" b="0" i="0" u="none" strike="noStrike" cap="none" dirty="0">
              <a:solidFill>
                <a:schemeClr val="dk1"/>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9">
          <a:extLst>
            <a:ext uri="{FF2B5EF4-FFF2-40B4-BE49-F238E27FC236}">
              <a16:creationId xmlns:a16="http://schemas.microsoft.com/office/drawing/2014/main" id="{CEFB027F-10F4-7084-9202-BEE6A925F41E}"/>
            </a:ext>
          </a:extLst>
        </p:cNvPr>
        <p:cNvGrpSpPr/>
        <p:nvPr/>
      </p:nvGrpSpPr>
      <p:grpSpPr>
        <a:xfrm>
          <a:off x="0" y="0"/>
          <a:ext cx="0" cy="0"/>
          <a:chOff x="0" y="0"/>
          <a:chExt cx="0" cy="0"/>
        </a:xfrm>
      </p:grpSpPr>
      <p:sp>
        <p:nvSpPr>
          <p:cNvPr id="870" name="Google Shape;870;p91">
            <a:extLst>
              <a:ext uri="{FF2B5EF4-FFF2-40B4-BE49-F238E27FC236}">
                <a16:creationId xmlns:a16="http://schemas.microsoft.com/office/drawing/2014/main" id="{3D709B1C-4A8B-91C5-7773-C1C741A570C3}"/>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dirty="0"/>
          </a:p>
        </p:txBody>
      </p:sp>
      <p:sp>
        <p:nvSpPr>
          <p:cNvPr id="871" name="Google Shape;871;p91">
            <a:extLst>
              <a:ext uri="{FF2B5EF4-FFF2-40B4-BE49-F238E27FC236}">
                <a16:creationId xmlns:a16="http://schemas.microsoft.com/office/drawing/2014/main" id="{3A0CDDFC-0D02-C0EE-22A0-3C9EDBAB96CA}"/>
              </a:ext>
            </a:extLst>
          </p:cNvPr>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Summary</a:t>
            </a:r>
            <a:endParaRPr dirty="0"/>
          </a:p>
        </p:txBody>
      </p:sp>
      <p:sp>
        <p:nvSpPr>
          <p:cNvPr id="872" name="Google Shape;872;p91">
            <a:extLst>
              <a:ext uri="{FF2B5EF4-FFF2-40B4-BE49-F238E27FC236}">
                <a16:creationId xmlns:a16="http://schemas.microsoft.com/office/drawing/2014/main" id="{6383CD6E-2F98-E922-C67F-D4A937E6925A}"/>
              </a:ext>
            </a:extLst>
          </p:cNvPr>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solidFill>
                  <a:schemeClr val="bg1">
                    <a:lumMod val="65000"/>
                  </a:schemeClr>
                </a:solidFill>
                <a:latin typeface="Titillium Web" panose="00000500000000000000" pitchFamily="2" charset="0"/>
              </a:rPr>
              <a:t>NLP is interdisciplinary</a:t>
            </a:r>
            <a:endParaRPr sz="3200" dirty="0">
              <a:solidFill>
                <a:schemeClr val="bg1">
                  <a:lumMod val="65000"/>
                </a:schemeClr>
              </a:solidFill>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solidFill>
                  <a:schemeClr val="bg1">
                    <a:lumMod val="65000"/>
                  </a:schemeClr>
                </a:solidFill>
                <a:latin typeface="Titillium Web" panose="00000500000000000000" pitchFamily="2" charset="0"/>
              </a:rPr>
              <a:t>Language consists of many levels of structure:</a:t>
            </a:r>
            <a:endParaRPr sz="3200" dirty="0">
              <a:solidFill>
                <a:schemeClr val="bg1">
                  <a:lumMod val="65000"/>
                </a:schemeClr>
              </a:solidFill>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solidFill>
                  <a:schemeClr val="bg1">
                    <a:lumMod val="65000"/>
                  </a:schemeClr>
                </a:solidFill>
                <a:latin typeface="Titillium Web" panose="00000500000000000000" pitchFamily="2" charset="0"/>
              </a:rPr>
              <a:t>Phonology, syntax, semantics, discourse, pragmatics</a:t>
            </a:r>
            <a:endParaRPr sz="2800" dirty="0">
              <a:solidFill>
                <a:schemeClr val="bg1">
                  <a:lumMod val="65000"/>
                </a:schemeClr>
              </a:solidFill>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solidFill>
                  <a:schemeClr val="bg1">
                    <a:lumMod val="65000"/>
                  </a:schemeClr>
                </a:solidFill>
                <a:latin typeface="Titillium Web" panose="00000500000000000000" pitchFamily="2" charset="0"/>
              </a:rPr>
              <a:t>Processing language is difficult, due to </a:t>
            </a:r>
            <a:endParaRPr sz="3200" dirty="0">
              <a:solidFill>
                <a:schemeClr val="bg1">
                  <a:lumMod val="65000"/>
                </a:schemeClr>
              </a:solidFill>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solidFill>
                  <a:schemeClr val="bg1">
                    <a:lumMod val="65000"/>
                  </a:schemeClr>
                </a:solidFill>
                <a:latin typeface="Titillium Web" panose="00000500000000000000" pitchFamily="2" charset="0"/>
              </a:rPr>
              <a:t>ambiguity, scales, sparsity, variation, implication, and representation</a:t>
            </a:r>
            <a:endParaRPr sz="2800" dirty="0">
              <a:solidFill>
                <a:schemeClr val="bg1">
                  <a:lumMod val="65000"/>
                </a:schemeClr>
              </a:solidFill>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latin typeface="Titillium Web" panose="00000500000000000000" pitchFamily="2" charset="0"/>
              </a:rPr>
              <a:t>Development of NLP models and representations grows rapidly</a:t>
            </a:r>
            <a:endParaRPr sz="32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From rules to feature learning to RNNs to Transformers</a:t>
            </a:r>
            <a:endParaRPr sz="28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2400" dirty="0">
                <a:latin typeface="Titillium Web" panose="00000500000000000000" pitchFamily="2" charset="0"/>
              </a:rPr>
              <a:t>“Large” language models</a:t>
            </a:r>
            <a:endParaRPr sz="32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Generalist AI or AGI via prompting and chat</a:t>
            </a:r>
            <a:endParaRPr sz="28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Scaling law</a:t>
            </a:r>
            <a:endParaRPr sz="28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Multimodal</a:t>
            </a:r>
            <a:endParaRPr sz="28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000" dirty="0">
                <a:latin typeface="Titillium Web" panose="00000500000000000000" pitchFamily="2" charset="0"/>
              </a:rPr>
              <a:t>Limitations? Future directions?</a:t>
            </a:r>
            <a:endParaRPr sz="2800" dirty="0">
              <a:latin typeface="Titillium Web" panose="00000500000000000000" pitchFamily="2" charset="0"/>
            </a:endParaRPr>
          </a:p>
        </p:txBody>
      </p:sp>
      <p:pic>
        <p:nvPicPr>
          <p:cNvPr id="2" name="Google Shape;56;p11">
            <a:extLst>
              <a:ext uri="{FF2B5EF4-FFF2-40B4-BE49-F238E27FC236}">
                <a16:creationId xmlns:a16="http://schemas.microsoft.com/office/drawing/2014/main" id="{D64A1547-9A91-7738-47C2-EFCF18EC3121}"/>
              </a:ext>
            </a:extLst>
          </p:cNvPr>
          <p:cNvPicPr preferRelativeResize="0"/>
          <p:nvPr/>
        </p:nvPicPr>
        <p:blipFill rotWithShape="1">
          <a:blip r:embed="rId3">
            <a:alphaModFix/>
          </a:blip>
          <a:srcRect/>
          <a:stretch/>
        </p:blipFill>
        <p:spPr>
          <a:xfrm>
            <a:off x="10595012" y="50272"/>
            <a:ext cx="1365175" cy="1355186"/>
          </a:xfrm>
          <a:prstGeom prst="rect">
            <a:avLst/>
          </a:prstGeom>
          <a:noFill/>
          <a:ln>
            <a:noFill/>
          </a:ln>
        </p:spPr>
      </p:pic>
    </p:spTree>
    <p:extLst>
      <p:ext uri="{BB962C8B-B14F-4D97-AF65-F5344CB8AC3E}">
        <p14:creationId xmlns:p14="http://schemas.microsoft.com/office/powerpoint/2010/main" val="2575282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59</a:t>
            </a:fld>
            <a:endParaRPr sz="1200" b="0" i="0" u="none" strike="noStrike" cap="none" dirty="0">
              <a:solidFill>
                <a:schemeClr val="lt1"/>
              </a:solidFill>
              <a:ea typeface="Arial"/>
              <a:sym typeface="Arial"/>
            </a:endParaRPr>
          </a:p>
        </p:txBody>
      </p:sp>
      <p:sp>
        <p:nvSpPr>
          <p:cNvPr id="471" name="Google Shape;471;p45"/>
          <p:cNvSpPr/>
          <p:nvPr/>
        </p:nvSpPr>
        <p:spPr>
          <a:xfrm>
            <a:off x="869833" y="2458417"/>
            <a:ext cx="10452333"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100"/>
              <a:buFont typeface="Arial"/>
              <a:buNone/>
            </a:pPr>
            <a:r>
              <a:rPr lang="en-US" sz="6000" b="0" i="0" u="none" strike="noStrike" cap="none" dirty="0">
                <a:solidFill>
                  <a:srgbClr val="595959"/>
                </a:solidFill>
                <a:latin typeface="Titillium Web" panose="00000500000000000000" pitchFamily="2" charset="0"/>
                <a:sym typeface="Arial"/>
              </a:rPr>
              <a:t>How to process language?</a:t>
            </a:r>
            <a:endParaRPr sz="6000" b="0" i="0" u="none" strike="noStrike" cap="none" dirty="0">
              <a:solidFill>
                <a:schemeClr val="dk1"/>
              </a:solidFill>
              <a:latin typeface="Titillium Web" panose="00000500000000000000" pitchFamily="2" charset="0"/>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6</a:t>
            </a:fld>
            <a:endParaRPr sz="1200" b="0" i="0" u="none" strike="noStrike" cap="none" dirty="0">
              <a:solidFill>
                <a:schemeClr val="lt1"/>
              </a:solidFill>
              <a:ea typeface="Arial"/>
              <a:sym typeface="Arial"/>
            </a:endParaRPr>
          </a:p>
        </p:txBody>
      </p:sp>
      <p:sp>
        <p:nvSpPr>
          <p:cNvPr id="84" name="Google Shape;84;p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NLP vs (Computational) Linguistics</a:t>
            </a:r>
            <a:endParaRPr dirty="0"/>
          </a:p>
        </p:txBody>
      </p:sp>
      <p:sp>
        <p:nvSpPr>
          <p:cNvPr id="85" name="Google Shape;85;p4"/>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342937" lvl="0" indent="-342937" algn="l" rtl="0">
              <a:lnSpc>
                <a:spcPct val="100000"/>
              </a:lnSpc>
              <a:spcBef>
                <a:spcPts val="0"/>
              </a:spcBef>
              <a:spcAft>
                <a:spcPts val="0"/>
              </a:spcAft>
              <a:buSzPts val="2400"/>
              <a:buChar char="❑"/>
            </a:pPr>
            <a:r>
              <a:rPr lang="en-US" b="1" dirty="0">
                <a:latin typeface="Titillium Web" panose="00000500000000000000" pitchFamily="2" charset="0"/>
              </a:rPr>
              <a:t>Linguistics</a:t>
            </a:r>
            <a:r>
              <a:rPr lang="en-US" b="0" dirty="0">
                <a:latin typeface="Titillium Web" panose="00000500000000000000" pitchFamily="2" charset="0"/>
              </a:rPr>
              <a:t> involve the nature of </a:t>
            </a:r>
            <a:r>
              <a:rPr lang="en-US" b="0" i="1" dirty="0">
                <a:latin typeface="Titillium Web" panose="00000500000000000000" pitchFamily="2" charset="0"/>
              </a:rPr>
              <a:t>linguistic representations and linguistic knowledge</a:t>
            </a:r>
            <a:r>
              <a:rPr lang="en-US" b="0" dirty="0">
                <a:latin typeface="Titillium Web" panose="00000500000000000000" pitchFamily="2" charset="0"/>
              </a:rPr>
              <a:t>, and how linguistic knowledge is acquired and deployed in comprehension of language. </a:t>
            </a:r>
            <a:endParaRPr b="0" dirty="0">
              <a:latin typeface="Titillium Web" panose="00000500000000000000" pitchFamily="2" charset="0"/>
            </a:endParaRPr>
          </a:p>
          <a:p>
            <a:pPr marL="342937" lvl="0" indent="-342937" algn="l" rtl="0">
              <a:lnSpc>
                <a:spcPct val="100000"/>
              </a:lnSpc>
              <a:spcBef>
                <a:spcPts val="480"/>
              </a:spcBef>
              <a:spcAft>
                <a:spcPts val="0"/>
              </a:spcAft>
              <a:buSzPts val="2400"/>
              <a:buChar char="❑"/>
            </a:pPr>
            <a:r>
              <a:rPr lang="en-US" b="1" dirty="0">
                <a:latin typeface="Titillium Web" panose="00000500000000000000" pitchFamily="2" charset="0"/>
              </a:rPr>
              <a:t>Computational linguistics </a:t>
            </a:r>
            <a:r>
              <a:rPr lang="en-US" dirty="0">
                <a:latin typeface="Titillium Web" panose="00000500000000000000" pitchFamily="2" charset="0"/>
              </a:rPr>
              <a:t>asks</a:t>
            </a:r>
            <a:r>
              <a:rPr lang="en-US" b="0" dirty="0">
                <a:latin typeface="Titillium Web" panose="00000500000000000000" pitchFamily="2" charset="0"/>
              </a:rPr>
              <a:t> </a:t>
            </a:r>
            <a:r>
              <a:rPr lang="en-US" b="0" i="1" dirty="0">
                <a:latin typeface="Titillium Web" panose="00000500000000000000" pitchFamily="2" charset="0"/>
              </a:rPr>
              <a:t>what humans are computing and how</a:t>
            </a:r>
            <a:r>
              <a:rPr lang="en-US" b="0" dirty="0">
                <a:latin typeface="Titillium Web" panose="00000500000000000000" pitchFamily="2" charset="0"/>
              </a:rPr>
              <a:t>, by </a:t>
            </a:r>
            <a:r>
              <a:rPr lang="en-US" b="0" i="1" dirty="0">
                <a:latin typeface="Titillium Web" panose="00000500000000000000" pitchFamily="2" charset="0"/>
              </a:rPr>
              <a:t>mathematically defining </a:t>
            </a:r>
            <a:r>
              <a:rPr lang="en-US" b="0" dirty="0">
                <a:latin typeface="Titillium Web" panose="00000500000000000000" pitchFamily="2" charset="0"/>
              </a:rPr>
              <a:t>classes of linguistic representations and </a:t>
            </a:r>
            <a:r>
              <a:rPr lang="en-US" b="0" i="1" dirty="0">
                <a:latin typeface="Titillium Web" panose="00000500000000000000" pitchFamily="2" charset="0"/>
              </a:rPr>
              <a:t>formal grammars</a:t>
            </a:r>
            <a:r>
              <a:rPr lang="en-US" b="0" dirty="0">
                <a:latin typeface="Titillium Web" panose="00000500000000000000" pitchFamily="2" charset="0"/>
              </a:rPr>
              <a:t> to capture the range of phenomena in human languages. </a:t>
            </a:r>
            <a:endParaRPr b="0" dirty="0">
              <a:latin typeface="Titillium Web" panose="00000500000000000000" pitchFamily="2" charset="0"/>
            </a:endParaRPr>
          </a:p>
          <a:p>
            <a:pPr marL="342937" lvl="0" indent="-342937" algn="l" rtl="0">
              <a:lnSpc>
                <a:spcPct val="100000"/>
              </a:lnSpc>
              <a:spcBef>
                <a:spcPts val="480"/>
              </a:spcBef>
              <a:spcAft>
                <a:spcPts val="0"/>
              </a:spcAft>
              <a:buSzPts val="2400"/>
              <a:buChar char="❑"/>
            </a:pPr>
            <a:r>
              <a:rPr lang="en-US" b="1" dirty="0">
                <a:latin typeface="Titillium Web" panose="00000500000000000000" pitchFamily="2" charset="0"/>
              </a:rPr>
              <a:t>NLP</a:t>
            </a:r>
            <a:r>
              <a:rPr lang="en-US" dirty="0">
                <a:latin typeface="Titillium Web" panose="00000500000000000000" pitchFamily="2" charset="0"/>
              </a:rPr>
              <a:t> is the art of </a:t>
            </a:r>
            <a:r>
              <a:rPr lang="en-US" i="1" dirty="0">
                <a:latin typeface="Titillium Web" panose="00000500000000000000" pitchFamily="2" charset="0"/>
              </a:rPr>
              <a:t>solving engineering problems </a:t>
            </a:r>
            <a:r>
              <a:rPr lang="en-US" dirty="0">
                <a:latin typeface="Titillium Web" panose="00000500000000000000" pitchFamily="2" charset="0"/>
              </a:rPr>
              <a:t>that need to analyze (or generate) natural language text. The metric is whether you got good solutions on the engineering problem.</a:t>
            </a:r>
            <a:r>
              <a:rPr lang="en-US" b="0" dirty="0">
                <a:latin typeface="Titillium Web" panose="00000500000000000000" pitchFamily="2" charset="0"/>
              </a:rPr>
              <a:t> After all, their goal is not a full theory but rather the simplest, most efficient approach that will get the job done.</a:t>
            </a:r>
            <a:endParaRPr sz="3200" dirty="0">
              <a:latin typeface="Titillium Web" panose="00000500000000000000" pitchFamily="2" charset="0"/>
            </a:endParaRPr>
          </a:p>
          <a:p>
            <a:pPr marL="342937" lvl="0" indent="-190534" algn="l" rtl="0">
              <a:lnSpc>
                <a:spcPct val="100000"/>
              </a:lnSpc>
              <a:spcBef>
                <a:spcPts val="480"/>
              </a:spcBef>
              <a:spcAft>
                <a:spcPts val="0"/>
              </a:spcAft>
              <a:buSzPts val="2400"/>
              <a:buNone/>
            </a:pPr>
            <a:endParaRPr dirty="0">
              <a:latin typeface="Titillium Web"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8" name="Google Shape;478;p4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dirty="0"/>
          </a:p>
        </p:txBody>
      </p:sp>
      <p:sp>
        <p:nvSpPr>
          <p:cNvPr id="476" name="Google Shape;476;p46"/>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Methods</a:t>
            </a:r>
            <a:endParaRPr dirty="0"/>
          </a:p>
        </p:txBody>
      </p:sp>
      <p:sp>
        <p:nvSpPr>
          <p:cNvPr id="477" name="Google Shape;477;p46"/>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marR="0" lvl="0" indent="-406400" algn="l" rtl="0">
              <a:lnSpc>
                <a:spcPct val="100000"/>
              </a:lnSpc>
              <a:spcBef>
                <a:spcPts val="560"/>
              </a:spcBef>
              <a:spcAft>
                <a:spcPts val="0"/>
              </a:spcAft>
              <a:buClr>
                <a:srgbClr val="7A0019"/>
              </a:buClr>
              <a:buSzPts val="2800"/>
              <a:buFont typeface="Noto Sans Symbols"/>
              <a:buChar char="❑"/>
            </a:pPr>
            <a:r>
              <a:rPr lang="en-US" sz="3200" dirty="0">
                <a:latin typeface="Titillium Web" panose="00000500000000000000" pitchFamily="2" charset="0"/>
              </a:rPr>
              <a:t> Logic-based and rule-based NLP systems (~80s)</a:t>
            </a:r>
            <a:endParaRPr sz="32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3200" dirty="0">
                <a:latin typeface="Titillium Web" panose="00000500000000000000" pitchFamily="2" charset="0"/>
              </a:rPr>
              <a:t> Dynamic programming and Viterbi/CKY (~90s)</a:t>
            </a:r>
            <a:endParaRPr sz="32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3200" dirty="0">
                <a:latin typeface="Titillium Web" panose="00000500000000000000" pitchFamily="2" charset="0"/>
              </a:rPr>
              <a:t> Naïve Bayes, </a:t>
            </a:r>
            <a:r>
              <a:rPr lang="en-US" sz="3200" dirty="0" err="1">
                <a:latin typeface="Titillium Web" panose="00000500000000000000" pitchFamily="2" charset="0"/>
              </a:rPr>
              <a:t>LogReg</a:t>
            </a:r>
            <a:r>
              <a:rPr lang="en-US" sz="3200" dirty="0">
                <a:latin typeface="Titillium Web" panose="00000500000000000000" pitchFamily="2" charset="0"/>
              </a:rPr>
              <a:t>, HMM/CRF, SVM, N-gram LMs (~00s)</a:t>
            </a:r>
            <a:endParaRPr sz="3200" dirty="0">
              <a:latin typeface="Titillium Web" panose="00000500000000000000" pitchFamily="2" charset="0"/>
            </a:endParaRPr>
          </a:p>
          <a:p>
            <a:pPr marL="457200" marR="0" lvl="0" indent="-228600" algn="l" rtl="0">
              <a:lnSpc>
                <a:spcPct val="100000"/>
              </a:lnSpc>
              <a:spcBef>
                <a:spcPts val="560"/>
              </a:spcBef>
              <a:spcAft>
                <a:spcPts val="0"/>
              </a:spcAft>
              <a:buClr>
                <a:srgbClr val="7A0019"/>
              </a:buClr>
              <a:buSzPts val="2800"/>
              <a:buFont typeface="Noto Sans Symbols"/>
              <a:buNone/>
            </a:pPr>
            <a:endParaRPr sz="3200" dirty="0">
              <a:latin typeface="Titillium Web" panose="00000500000000000000" pitchFamily="2" charset="0"/>
            </a:endParaRPr>
          </a:p>
        </p:txBody>
      </p:sp>
      <p:pic>
        <p:nvPicPr>
          <p:cNvPr id="479" name="Google Shape;479;p46"/>
          <p:cNvPicPr preferRelativeResize="0"/>
          <p:nvPr/>
        </p:nvPicPr>
        <p:blipFill rotWithShape="1">
          <a:blip r:embed="rId3">
            <a:alphaModFix/>
          </a:blip>
          <a:srcRect/>
          <a:stretch/>
        </p:blipFill>
        <p:spPr>
          <a:xfrm>
            <a:off x="794422" y="3649134"/>
            <a:ext cx="3390240" cy="2238838"/>
          </a:xfrm>
          <a:prstGeom prst="rect">
            <a:avLst/>
          </a:prstGeom>
          <a:noFill/>
          <a:ln>
            <a:noFill/>
          </a:ln>
        </p:spPr>
      </p:pic>
      <p:pic>
        <p:nvPicPr>
          <p:cNvPr id="480" name="Google Shape;480;p46"/>
          <p:cNvPicPr preferRelativeResize="0"/>
          <p:nvPr/>
        </p:nvPicPr>
        <p:blipFill rotWithShape="1">
          <a:blip r:embed="rId4">
            <a:alphaModFix/>
          </a:blip>
          <a:srcRect/>
          <a:stretch/>
        </p:blipFill>
        <p:spPr>
          <a:xfrm>
            <a:off x="4494643" y="3611502"/>
            <a:ext cx="3390240" cy="2314102"/>
          </a:xfrm>
          <a:prstGeom prst="rect">
            <a:avLst/>
          </a:prstGeom>
          <a:noFill/>
          <a:ln>
            <a:noFill/>
          </a:ln>
        </p:spPr>
      </p:pic>
      <p:pic>
        <p:nvPicPr>
          <p:cNvPr id="481" name="Google Shape;481;p46"/>
          <p:cNvPicPr preferRelativeResize="0"/>
          <p:nvPr/>
        </p:nvPicPr>
        <p:blipFill rotWithShape="1">
          <a:blip r:embed="rId5">
            <a:alphaModFix/>
          </a:blip>
          <a:srcRect r="65501"/>
          <a:stretch/>
        </p:blipFill>
        <p:spPr>
          <a:xfrm>
            <a:off x="8287443" y="3279575"/>
            <a:ext cx="1812522" cy="784879"/>
          </a:xfrm>
          <a:prstGeom prst="rect">
            <a:avLst/>
          </a:prstGeom>
          <a:noFill/>
          <a:ln>
            <a:noFill/>
          </a:ln>
        </p:spPr>
      </p:pic>
      <p:pic>
        <p:nvPicPr>
          <p:cNvPr id="482" name="Google Shape;482;p46"/>
          <p:cNvPicPr preferRelativeResize="0"/>
          <p:nvPr/>
        </p:nvPicPr>
        <p:blipFill rotWithShape="1">
          <a:blip r:embed="rId5">
            <a:alphaModFix/>
          </a:blip>
          <a:srcRect l="34498"/>
          <a:stretch/>
        </p:blipFill>
        <p:spPr>
          <a:xfrm>
            <a:off x="8291131" y="3868000"/>
            <a:ext cx="3441362" cy="784879"/>
          </a:xfrm>
          <a:prstGeom prst="rect">
            <a:avLst/>
          </a:prstGeom>
          <a:noFill/>
          <a:ln>
            <a:noFill/>
          </a:ln>
        </p:spPr>
      </p:pic>
      <p:pic>
        <p:nvPicPr>
          <p:cNvPr id="483" name="Google Shape;483;p46" descr="Support-vector machine - Wikipedia"/>
          <p:cNvPicPr preferRelativeResize="0"/>
          <p:nvPr/>
        </p:nvPicPr>
        <p:blipFill rotWithShape="1">
          <a:blip r:embed="rId6">
            <a:alphaModFix/>
          </a:blip>
          <a:srcRect/>
          <a:stretch/>
        </p:blipFill>
        <p:spPr>
          <a:xfrm>
            <a:off x="9068004" y="4696548"/>
            <a:ext cx="1620721" cy="1577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90" name="Google Shape;490;p4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dirty="0"/>
          </a:p>
        </p:txBody>
      </p:sp>
      <p:sp>
        <p:nvSpPr>
          <p:cNvPr id="488" name="Google Shape;488;p47"/>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Methods</a:t>
            </a:r>
            <a:endParaRPr dirty="0"/>
          </a:p>
        </p:txBody>
      </p:sp>
      <p:sp>
        <p:nvSpPr>
          <p:cNvPr id="489" name="Google Shape;489;p47"/>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marR="0" lvl="0" indent="-406400" algn="l" rtl="0">
              <a:lnSpc>
                <a:spcPct val="100000"/>
              </a:lnSpc>
              <a:spcBef>
                <a:spcPts val="560"/>
              </a:spcBef>
              <a:spcAft>
                <a:spcPts val="0"/>
              </a:spcAft>
              <a:buClr>
                <a:srgbClr val="7A0019"/>
              </a:buClr>
              <a:buSzPts val="2800"/>
              <a:buFont typeface="Noto Sans Symbols"/>
              <a:buChar char="❑"/>
            </a:pPr>
            <a:r>
              <a:rPr lang="en-US" sz="3200" dirty="0">
                <a:latin typeface="Titillium Web" panose="00000500000000000000" pitchFamily="2" charset="0"/>
              </a:rPr>
              <a:t> Statistical NLP (~2005s)</a:t>
            </a:r>
            <a:endParaRPr sz="32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3200" dirty="0">
                <a:latin typeface="Titillium Web" panose="00000500000000000000" pitchFamily="2" charset="0"/>
              </a:rPr>
              <a:t> Latent variable models (Early ~2010s)</a:t>
            </a:r>
            <a:endParaRPr sz="3200" dirty="0">
              <a:latin typeface="Titillium Web" panose="00000500000000000000" pitchFamily="2" charset="0"/>
            </a:endParaRPr>
          </a:p>
          <a:p>
            <a:pPr marL="914400" lvl="1" indent="-381000" algn="l" rtl="0">
              <a:lnSpc>
                <a:spcPct val="100000"/>
              </a:lnSpc>
              <a:spcBef>
                <a:spcPts val="480"/>
              </a:spcBef>
              <a:spcAft>
                <a:spcPts val="0"/>
              </a:spcAft>
              <a:buSzPts val="2400"/>
              <a:buChar char="o"/>
            </a:pPr>
            <a:r>
              <a:rPr lang="en-US" sz="2800" dirty="0">
                <a:latin typeface="Titillium Web" panose="00000500000000000000" pitchFamily="2" charset="0"/>
              </a:rPr>
              <a:t>Specifying probabilistic structure between variables and inferring likely latent values</a:t>
            </a:r>
            <a:endParaRPr sz="2800" dirty="0">
              <a:latin typeface="Titillium Web" panose="00000500000000000000" pitchFamily="2" charset="0"/>
            </a:endParaRPr>
          </a:p>
          <a:p>
            <a:pPr marL="457200" marR="0" lvl="0" indent="-228600" algn="l" rtl="0">
              <a:lnSpc>
                <a:spcPct val="100000"/>
              </a:lnSpc>
              <a:spcBef>
                <a:spcPts val="560"/>
              </a:spcBef>
              <a:spcAft>
                <a:spcPts val="0"/>
              </a:spcAft>
              <a:buClr>
                <a:srgbClr val="7A0019"/>
              </a:buClr>
              <a:buSzPts val="2800"/>
              <a:buFont typeface="Noto Sans Symbols"/>
              <a:buNone/>
            </a:pPr>
            <a:endParaRPr sz="3200" dirty="0">
              <a:latin typeface="Titillium Web" panose="00000500000000000000" pitchFamily="2" charset="0"/>
            </a:endParaRPr>
          </a:p>
          <a:p>
            <a:pPr marL="457200" marR="0" lvl="0" indent="-228600" algn="l" rtl="0">
              <a:lnSpc>
                <a:spcPct val="100000"/>
              </a:lnSpc>
              <a:spcBef>
                <a:spcPts val="560"/>
              </a:spcBef>
              <a:spcAft>
                <a:spcPts val="0"/>
              </a:spcAft>
              <a:buClr>
                <a:srgbClr val="7A0019"/>
              </a:buClr>
              <a:buSzPts val="2800"/>
              <a:buFont typeface="Noto Sans Symbols"/>
              <a:buNone/>
            </a:pPr>
            <a:endParaRPr sz="3200" dirty="0">
              <a:latin typeface="Titillium Web" panose="00000500000000000000" pitchFamily="2" charset="0"/>
            </a:endParaRPr>
          </a:p>
        </p:txBody>
      </p:sp>
      <p:pic>
        <p:nvPicPr>
          <p:cNvPr id="491" name="Google Shape;491;p47" descr="Topic Modeling and Latent Dirichlet Allocation (LDA) using Gensim"/>
          <p:cNvPicPr preferRelativeResize="0"/>
          <p:nvPr/>
        </p:nvPicPr>
        <p:blipFill rotWithShape="1">
          <a:blip r:embed="rId3">
            <a:alphaModFix/>
          </a:blip>
          <a:srcRect/>
          <a:stretch/>
        </p:blipFill>
        <p:spPr>
          <a:xfrm>
            <a:off x="6219703" y="3869618"/>
            <a:ext cx="5078482" cy="1870076"/>
          </a:xfrm>
          <a:prstGeom prst="rect">
            <a:avLst/>
          </a:prstGeom>
          <a:noFill/>
          <a:ln>
            <a:noFill/>
          </a:ln>
        </p:spPr>
      </p:pic>
      <p:pic>
        <p:nvPicPr>
          <p:cNvPr id="492" name="Google Shape;492;p47"/>
          <p:cNvPicPr preferRelativeResize="0"/>
          <p:nvPr/>
        </p:nvPicPr>
        <p:blipFill rotWithShape="1">
          <a:blip r:embed="rId4">
            <a:alphaModFix/>
          </a:blip>
          <a:srcRect/>
          <a:stretch/>
        </p:blipFill>
        <p:spPr>
          <a:xfrm>
            <a:off x="715993" y="3811777"/>
            <a:ext cx="4724130" cy="224726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9" name="Google Shape;499;p4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dirty="0"/>
          </a:p>
        </p:txBody>
      </p:sp>
      <p:sp>
        <p:nvSpPr>
          <p:cNvPr id="497" name="Google Shape;497;p4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Representations</a:t>
            </a:r>
            <a:endParaRPr dirty="0"/>
          </a:p>
        </p:txBody>
      </p:sp>
      <p:sp>
        <p:nvSpPr>
          <p:cNvPr id="498" name="Google Shape;498;p48"/>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marR="0" lvl="0" indent="-406400" algn="l" rtl="0">
              <a:lnSpc>
                <a:spcPct val="100000"/>
              </a:lnSpc>
              <a:spcBef>
                <a:spcPts val="560"/>
              </a:spcBef>
              <a:spcAft>
                <a:spcPts val="0"/>
              </a:spcAft>
              <a:buClr>
                <a:srgbClr val="7A0019"/>
              </a:buClr>
              <a:buSzPts val="2800"/>
              <a:buFont typeface="Noto Sans Symbols"/>
              <a:buChar char="❑"/>
            </a:pPr>
            <a:r>
              <a:rPr lang="en-US" sz="3200" dirty="0">
                <a:latin typeface="Titillium Web" panose="00000500000000000000" pitchFamily="2" charset="0"/>
              </a:rPr>
              <a:t> Human-engineered features and SVMs (2005s ~ 2010s)</a:t>
            </a:r>
            <a:endParaRPr sz="3200" dirty="0">
              <a:latin typeface="Titillium Web" panose="00000500000000000000" pitchFamily="2" charset="0"/>
            </a:endParaRPr>
          </a:p>
          <a:p>
            <a:pPr marL="457200" marR="0" lvl="0" indent="-406400" algn="l" rtl="0">
              <a:lnSpc>
                <a:spcPct val="100000"/>
              </a:lnSpc>
              <a:spcBef>
                <a:spcPts val="560"/>
              </a:spcBef>
              <a:spcAft>
                <a:spcPts val="0"/>
              </a:spcAft>
              <a:buClr>
                <a:srgbClr val="7A0019"/>
              </a:buClr>
              <a:buSzPts val="2800"/>
              <a:buFont typeface="Noto Sans Symbols"/>
              <a:buChar char="❑"/>
            </a:pPr>
            <a:r>
              <a:rPr lang="en-US" sz="3200" dirty="0">
                <a:latin typeface="Titillium Web" panose="00000500000000000000" pitchFamily="2" charset="0"/>
              </a:rPr>
              <a:t> Learned features/representations (2013s ~ 2018)</a:t>
            </a:r>
            <a:endParaRPr sz="3200" dirty="0">
              <a:latin typeface="Titillium Web" panose="00000500000000000000" pitchFamily="2" charset="0"/>
            </a:endParaRPr>
          </a:p>
          <a:p>
            <a:pPr marL="457200" marR="0" lvl="0" indent="-228600" algn="l" rtl="0">
              <a:lnSpc>
                <a:spcPct val="100000"/>
              </a:lnSpc>
              <a:spcBef>
                <a:spcPts val="560"/>
              </a:spcBef>
              <a:spcAft>
                <a:spcPts val="0"/>
              </a:spcAft>
              <a:buClr>
                <a:srgbClr val="7A0019"/>
              </a:buClr>
              <a:buSzPts val="2800"/>
              <a:buFont typeface="Noto Sans Symbols"/>
              <a:buNone/>
            </a:pPr>
            <a:endParaRPr sz="3200" dirty="0">
              <a:latin typeface="Titillium Web" panose="00000500000000000000" pitchFamily="2" charset="0"/>
            </a:endParaRPr>
          </a:p>
        </p:txBody>
      </p:sp>
      <p:pic>
        <p:nvPicPr>
          <p:cNvPr id="500" name="Google Shape;500;p48"/>
          <p:cNvPicPr preferRelativeResize="0"/>
          <p:nvPr/>
        </p:nvPicPr>
        <p:blipFill rotWithShape="1">
          <a:blip r:embed="rId3">
            <a:alphaModFix/>
          </a:blip>
          <a:srcRect t="6279"/>
          <a:stretch/>
        </p:blipFill>
        <p:spPr>
          <a:xfrm>
            <a:off x="1037432" y="3591779"/>
            <a:ext cx="4056324" cy="1865947"/>
          </a:xfrm>
          <a:prstGeom prst="rect">
            <a:avLst/>
          </a:prstGeom>
          <a:noFill/>
          <a:ln>
            <a:noFill/>
          </a:ln>
        </p:spPr>
      </p:pic>
      <p:pic>
        <p:nvPicPr>
          <p:cNvPr id="501" name="Google Shape;501;p48" descr="Simple Human Icon Business Design Isolated On White Background Stock  Illustration - Download Image Now - iStock"/>
          <p:cNvPicPr preferRelativeResize="0"/>
          <p:nvPr/>
        </p:nvPicPr>
        <p:blipFill rotWithShape="1">
          <a:blip r:embed="rId4">
            <a:alphaModFix/>
          </a:blip>
          <a:srcRect/>
          <a:stretch/>
        </p:blipFill>
        <p:spPr>
          <a:xfrm>
            <a:off x="636554" y="4986322"/>
            <a:ext cx="801756" cy="801756"/>
          </a:xfrm>
          <a:prstGeom prst="rect">
            <a:avLst/>
          </a:prstGeom>
          <a:noFill/>
          <a:ln>
            <a:noFill/>
          </a:ln>
        </p:spPr>
      </p:pic>
      <p:pic>
        <p:nvPicPr>
          <p:cNvPr id="502" name="Google Shape;502;p48" descr="The Transformer Model"/>
          <p:cNvPicPr preferRelativeResize="0"/>
          <p:nvPr/>
        </p:nvPicPr>
        <p:blipFill rotWithShape="1">
          <a:blip r:embed="rId5">
            <a:alphaModFix/>
          </a:blip>
          <a:srcRect/>
          <a:stretch/>
        </p:blipFill>
        <p:spPr>
          <a:xfrm>
            <a:off x="10024115" y="3682797"/>
            <a:ext cx="1848507" cy="2604549"/>
          </a:xfrm>
          <a:prstGeom prst="rect">
            <a:avLst/>
          </a:prstGeom>
          <a:noFill/>
          <a:ln>
            <a:noFill/>
          </a:ln>
        </p:spPr>
      </p:pic>
      <p:pic>
        <p:nvPicPr>
          <p:cNvPr id="503" name="Google Shape;503;p48" descr="Bert &amp;amp; Ernie Clipart , Png Download, Transparent Png , Transparent Png  Image - PNGitem"/>
          <p:cNvPicPr preferRelativeResize="0"/>
          <p:nvPr/>
        </p:nvPicPr>
        <p:blipFill rotWithShape="1">
          <a:blip r:embed="rId6">
            <a:alphaModFix/>
          </a:blip>
          <a:srcRect/>
          <a:stretch/>
        </p:blipFill>
        <p:spPr>
          <a:xfrm>
            <a:off x="10905945" y="2548170"/>
            <a:ext cx="669166" cy="1043609"/>
          </a:xfrm>
          <a:prstGeom prst="rect">
            <a:avLst/>
          </a:prstGeom>
          <a:noFill/>
          <a:ln>
            <a:noFill/>
          </a:ln>
        </p:spPr>
      </p:pic>
      <p:pic>
        <p:nvPicPr>
          <p:cNvPr id="504" name="Google Shape;504;p48" descr="Attention in NLP. In this post, I will describe recent… | by Kate Loginova  | Medium"/>
          <p:cNvPicPr preferRelativeResize="0"/>
          <p:nvPr/>
        </p:nvPicPr>
        <p:blipFill rotWithShape="1">
          <a:blip r:embed="rId7">
            <a:alphaModFix/>
          </a:blip>
          <a:srcRect l="14970" t="21463" b="7444"/>
          <a:stretch/>
        </p:blipFill>
        <p:spPr>
          <a:xfrm>
            <a:off x="6696491" y="2972397"/>
            <a:ext cx="3760716" cy="1600093"/>
          </a:xfrm>
          <a:prstGeom prst="rect">
            <a:avLst/>
          </a:prstGeom>
          <a:noFill/>
          <a:ln>
            <a:noFill/>
          </a:ln>
        </p:spPr>
      </p:pic>
      <p:pic>
        <p:nvPicPr>
          <p:cNvPr id="505" name="Google Shape;505;p48" descr="Word2Vec (CBOW and Skip-gram) There are two different methods in the... |  Download Scientific Diagram"/>
          <p:cNvPicPr preferRelativeResize="0"/>
          <p:nvPr/>
        </p:nvPicPr>
        <p:blipFill rotWithShape="1">
          <a:blip r:embed="rId8">
            <a:alphaModFix/>
          </a:blip>
          <a:srcRect l="3087" t="30770" r="53337" b="7507"/>
          <a:stretch/>
        </p:blipFill>
        <p:spPr>
          <a:xfrm>
            <a:off x="6020298" y="4363279"/>
            <a:ext cx="1810583" cy="1351721"/>
          </a:xfrm>
          <a:prstGeom prst="rect">
            <a:avLst/>
          </a:prstGeom>
          <a:noFill/>
          <a:ln>
            <a:noFill/>
          </a:ln>
        </p:spPr>
      </p:pic>
      <p:pic>
        <p:nvPicPr>
          <p:cNvPr id="506" name="Google Shape;506;p48" descr="Do we need deep graph neural networks? | by Michael Bronstein | Towards  Data Science"/>
          <p:cNvPicPr preferRelativeResize="0"/>
          <p:nvPr/>
        </p:nvPicPr>
        <p:blipFill rotWithShape="1">
          <a:blip r:embed="rId9">
            <a:alphaModFix/>
          </a:blip>
          <a:srcRect/>
          <a:stretch/>
        </p:blipFill>
        <p:spPr>
          <a:xfrm>
            <a:off x="7195013" y="5149091"/>
            <a:ext cx="2669250" cy="11382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9" name="Google Shape;499;p4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dirty="0"/>
          </a:p>
        </p:txBody>
      </p:sp>
      <p:sp>
        <p:nvSpPr>
          <p:cNvPr id="497" name="Google Shape;497;p4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Representations (Developing Attention)</a:t>
            </a:r>
            <a:endParaRPr dirty="0"/>
          </a:p>
        </p:txBody>
      </p:sp>
      <p:pic>
        <p:nvPicPr>
          <p:cNvPr id="3" name="Picture 2">
            <a:extLst>
              <a:ext uri="{FF2B5EF4-FFF2-40B4-BE49-F238E27FC236}">
                <a16:creationId xmlns:a16="http://schemas.microsoft.com/office/drawing/2014/main" id="{BB43694E-3ABD-5DFB-F5F4-E02C97386132}"/>
              </a:ext>
            </a:extLst>
          </p:cNvPr>
          <p:cNvPicPr>
            <a:picLocks noChangeAspect="1"/>
          </p:cNvPicPr>
          <p:nvPr/>
        </p:nvPicPr>
        <p:blipFill>
          <a:blip r:embed="rId3"/>
          <a:stretch>
            <a:fillRect/>
          </a:stretch>
        </p:blipFill>
        <p:spPr>
          <a:xfrm>
            <a:off x="562114" y="1252468"/>
            <a:ext cx="2940289" cy="1899479"/>
          </a:xfrm>
          <a:prstGeom prst="rect">
            <a:avLst/>
          </a:prstGeom>
        </p:spPr>
      </p:pic>
      <p:pic>
        <p:nvPicPr>
          <p:cNvPr id="3074" name="Picture 2" descr="Word2Vec (CBOW, Skip-gram) In Depth | by Fraidoon Omarzai | Medium">
            <a:extLst>
              <a:ext uri="{FF2B5EF4-FFF2-40B4-BE49-F238E27FC236}">
                <a16:creationId xmlns:a16="http://schemas.microsoft.com/office/drawing/2014/main" id="{A55AFEA0-F2FA-EAE4-F8A5-7251AD6CC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109" y="1407054"/>
            <a:ext cx="3869634" cy="20038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LM Architectures Explained: RNNs, LSTMs &amp; GRUs (Part 3) | by Vipra Singh |  Medium">
            <a:extLst>
              <a:ext uri="{FF2B5EF4-FFF2-40B4-BE49-F238E27FC236}">
                <a16:creationId xmlns:a16="http://schemas.microsoft.com/office/drawing/2014/main" id="{509F7E88-C42B-39F7-6454-B551FDD9B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4300" y="1543132"/>
            <a:ext cx="3958174" cy="17301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D1D078-EFEC-0F81-39B3-83411F12A0C5}"/>
              </a:ext>
            </a:extLst>
          </p:cNvPr>
          <p:cNvPicPr>
            <a:picLocks noChangeAspect="1"/>
          </p:cNvPicPr>
          <p:nvPr/>
        </p:nvPicPr>
        <p:blipFill>
          <a:blip r:embed="rId6"/>
          <a:stretch>
            <a:fillRect/>
          </a:stretch>
        </p:blipFill>
        <p:spPr>
          <a:xfrm>
            <a:off x="346893" y="3429000"/>
            <a:ext cx="1930400" cy="2952751"/>
          </a:xfrm>
          <a:prstGeom prst="rect">
            <a:avLst/>
          </a:prstGeom>
        </p:spPr>
      </p:pic>
      <p:pic>
        <p:nvPicPr>
          <p:cNvPr id="7" name="Picture 6">
            <a:extLst>
              <a:ext uri="{FF2B5EF4-FFF2-40B4-BE49-F238E27FC236}">
                <a16:creationId xmlns:a16="http://schemas.microsoft.com/office/drawing/2014/main" id="{FDCD2431-32C9-6F3F-4723-A3C931FE32DF}"/>
              </a:ext>
            </a:extLst>
          </p:cNvPr>
          <p:cNvPicPr>
            <a:picLocks noChangeAspect="1"/>
          </p:cNvPicPr>
          <p:nvPr/>
        </p:nvPicPr>
        <p:blipFill>
          <a:blip r:embed="rId7"/>
          <a:stretch>
            <a:fillRect/>
          </a:stretch>
        </p:blipFill>
        <p:spPr>
          <a:xfrm>
            <a:off x="2894076" y="3583586"/>
            <a:ext cx="1513761" cy="2798165"/>
          </a:xfrm>
          <a:prstGeom prst="rect">
            <a:avLst/>
          </a:prstGeom>
        </p:spPr>
      </p:pic>
      <p:pic>
        <p:nvPicPr>
          <p:cNvPr id="3084" name="Picture 12" descr="python - Optimizing the neural network after each output (In sequence-to-sequence  learning) - Stack Overflow">
            <a:extLst>
              <a:ext uri="{FF2B5EF4-FFF2-40B4-BE49-F238E27FC236}">
                <a16:creationId xmlns:a16="http://schemas.microsoft.com/office/drawing/2014/main" id="{C29814E5-EA58-43B2-F080-7E89EDA1A5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705" y="4161182"/>
            <a:ext cx="3738769" cy="1730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451CAEF-5FE2-F7AE-7480-F35BB6CCDB35}"/>
              </a:ext>
            </a:extLst>
          </p:cNvPr>
          <p:cNvPicPr>
            <a:picLocks noChangeAspect="1"/>
          </p:cNvPicPr>
          <p:nvPr/>
        </p:nvPicPr>
        <p:blipFill>
          <a:blip r:embed="rId9"/>
          <a:stretch>
            <a:fillRect/>
          </a:stretch>
        </p:blipFill>
        <p:spPr>
          <a:xfrm>
            <a:off x="4816405" y="4618240"/>
            <a:ext cx="3279084" cy="1059083"/>
          </a:xfrm>
          <a:prstGeom prst="rect">
            <a:avLst/>
          </a:prstGeom>
        </p:spPr>
      </p:pic>
      <p:cxnSp>
        <p:nvCxnSpPr>
          <p:cNvPr id="17" name="Straight Arrow Connector 16">
            <a:extLst>
              <a:ext uri="{FF2B5EF4-FFF2-40B4-BE49-F238E27FC236}">
                <a16:creationId xmlns:a16="http://schemas.microsoft.com/office/drawing/2014/main" id="{15D2E42F-55A2-DA0D-C04F-0CDD16862991}"/>
              </a:ext>
            </a:extLst>
          </p:cNvPr>
          <p:cNvCxnSpPr>
            <a:stCxn id="3" idx="3"/>
          </p:cNvCxnSpPr>
          <p:nvPr/>
        </p:nvCxnSpPr>
        <p:spPr>
          <a:xfrm flipV="1">
            <a:off x="3502403" y="2202207"/>
            <a:ext cx="499754" cy="1"/>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35ECD6-E0C3-3611-A018-0612895273DA}"/>
              </a:ext>
            </a:extLst>
          </p:cNvPr>
          <p:cNvCxnSpPr>
            <a:cxnSpLocks/>
          </p:cNvCxnSpPr>
          <p:nvPr/>
        </p:nvCxnSpPr>
        <p:spPr>
          <a:xfrm>
            <a:off x="7735743" y="2340733"/>
            <a:ext cx="359746"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FDF983-1BC3-90D6-6EEB-C5F798D1155F}"/>
              </a:ext>
            </a:extLst>
          </p:cNvPr>
          <p:cNvCxnSpPr>
            <a:cxnSpLocks/>
          </p:cNvCxnSpPr>
          <p:nvPr/>
        </p:nvCxnSpPr>
        <p:spPr>
          <a:xfrm>
            <a:off x="10217833" y="3410900"/>
            <a:ext cx="0" cy="631013"/>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0E0F7CE-0E08-378F-0470-BEF9E4ADC0F9}"/>
              </a:ext>
            </a:extLst>
          </p:cNvPr>
          <p:cNvCxnSpPr>
            <a:cxnSpLocks/>
          </p:cNvCxnSpPr>
          <p:nvPr/>
        </p:nvCxnSpPr>
        <p:spPr>
          <a:xfrm flipH="1">
            <a:off x="8095489" y="5147781"/>
            <a:ext cx="208216"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02283BE-40A2-F9DF-9521-7B5F247215F3}"/>
              </a:ext>
            </a:extLst>
          </p:cNvPr>
          <p:cNvCxnSpPr>
            <a:cxnSpLocks/>
          </p:cNvCxnSpPr>
          <p:nvPr/>
        </p:nvCxnSpPr>
        <p:spPr>
          <a:xfrm flipH="1">
            <a:off x="4608189" y="5147781"/>
            <a:ext cx="208216"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4E4EC1-561F-FDAC-3259-E86BA1AB4E06}"/>
              </a:ext>
            </a:extLst>
          </p:cNvPr>
          <p:cNvCxnSpPr>
            <a:cxnSpLocks/>
          </p:cNvCxnSpPr>
          <p:nvPr/>
        </p:nvCxnSpPr>
        <p:spPr>
          <a:xfrm flipH="1" flipV="1">
            <a:off x="2477246" y="5147781"/>
            <a:ext cx="408567" cy="1"/>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265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dirty="0"/>
          </a:p>
        </p:txBody>
      </p:sp>
      <p:sp>
        <p:nvSpPr>
          <p:cNvPr id="526" name="Google Shape;526;p50"/>
          <p:cNvSpPr txBox="1"/>
          <p:nvPr/>
        </p:nvSpPr>
        <p:spPr>
          <a:xfrm>
            <a:off x="1176307" y="2072124"/>
            <a:ext cx="9839385" cy="1754286"/>
          </a:xfrm>
          <a:prstGeom prst="rect">
            <a:avLst/>
          </a:prstGeom>
          <a:noFill/>
          <a:ln>
            <a:noFill/>
          </a:ln>
        </p:spPr>
        <p:txBody>
          <a:bodyPr spcFirstLastPara="1" wrap="square" lIns="91425" tIns="45700" rIns="91425" bIns="45700" anchor="t" anchorCtr="0">
            <a:spAutoFit/>
          </a:bodyPr>
          <a:lstStyle/>
          <a:p>
            <a:pPr marL="50800" marR="0" lvl="0" indent="0" algn="ctr" rtl="0">
              <a:lnSpc>
                <a:spcPct val="100000"/>
              </a:lnSpc>
              <a:spcBef>
                <a:spcPts val="0"/>
              </a:spcBef>
              <a:spcAft>
                <a:spcPts val="0"/>
              </a:spcAft>
              <a:buClr>
                <a:schemeClr val="dk1"/>
              </a:buClr>
              <a:buSzPts val="3200"/>
              <a:buFont typeface="Arial"/>
              <a:buNone/>
            </a:pPr>
            <a:r>
              <a:rPr lang="en-US" sz="5400" b="0" i="0" u="none" strike="noStrike" cap="none" dirty="0">
                <a:solidFill>
                  <a:srgbClr val="595959"/>
                </a:solidFill>
                <a:latin typeface="Titillium Web" panose="00000500000000000000" pitchFamily="2" charset="0"/>
                <a:sym typeface="Arial"/>
              </a:rPr>
              <a:t>What happened in NLP over the last five years (2019-2024)?</a:t>
            </a:r>
            <a:endParaRPr sz="2800" b="0" i="0" u="none" strike="noStrike" cap="none" dirty="0">
              <a:solidFill>
                <a:srgbClr val="595959"/>
              </a:solidFill>
              <a:latin typeface="Titillium Web" panose="00000500000000000000" pitchFamily="2" charset="0"/>
              <a:sym typeface="Arial"/>
            </a:endParaRPr>
          </a:p>
        </p:txBody>
      </p:sp>
      <p:pic>
        <p:nvPicPr>
          <p:cNvPr id="527" name="Google Shape;527;p50" descr="Bert &amp;amp; Ernie Clipart , Png Download, Transparent Png , Transparent Png  Image - PNGitem"/>
          <p:cNvPicPr preferRelativeResize="0"/>
          <p:nvPr/>
        </p:nvPicPr>
        <p:blipFill rotWithShape="1">
          <a:blip r:embed="rId3">
            <a:alphaModFix/>
          </a:blip>
          <a:srcRect/>
          <a:stretch/>
        </p:blipFill>
        <p:spPr>
          <a:xfrm>
            <a:off x="5036217" y="4475843"/>
            <a:ext cx="669166" cy="1043609"/>
          </a:xfrm>
          <a:prstGeom prst="rect">
            <a:avLst/>
          </a:prstGeom>
          <a:noFill/>
          <a:ln>
            <a:noFill/>
          </a:ln>
        </p:spPr>
      </p:pic>
      <p:pic>
        <p:nvPicPr>
          <p:cNvPr id="528" name="Google Shape;528;p50" descr="The Transformer Model"/>
          <p:cNvPicPr preferRelativeResize="0"/>
          <p:nvPr/>
        </p:nvPicPr>
        <p:blipFill rotWithShape="1">
          <a:blip r:embed="rId4">
            <a:alphaModFix/>
          </a:blip>
          <a:srcRect/>
          <a:stretch/>
        </p:blipFill>
        <p:spPr>
          <a:xfrm>
            <a:off x="6096000" y="3908733"/>
            <a:ext cx="1436980" cy="20247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51"/>
          <p:cNvPicPr preferRelativeResize="0"/>
          <p:nvPr/>
        </p:nvPicPr>
        <p:blipFill rotWithShape="1">
          <a:blip r:embed="rId3">
            <a:alphaModFix/>
          </a:blip>
          <a:srcRect b="2596"/>
          <a:stretch/>
        </p:blipFill>
        <p:spPr>
          <a:xfrm>
            <a:off x="20" y="10"/>
            <a:ext cx="12191980" cy="6857990"/>
          </a:xfrm>
          <a:prstGeom prst="rect">
            <a:avLst/>
          </a:prstGeom>
          <a:noFill/>
          <a:ln>
            <a:noFill/>
          </a:ln>
        </p:spPr>
      </p:pic>
      <p:sp>
        <p:nvSpPr>
          <p:cNvPr id="534" name="Google Shape;534;p51"/>
          <p:cNvSpPr/>
          <p:nvPr/>
        </p:nvSpPr>
        <p:spPr>
          <a:xfrm>
            <a:off x="3048000" y="0"/>
            <a:ext cx="9144000" cy="685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52"/>
          <p:cNvPicPr preferRelativeResize="0"/>
          <p:nvPr/>
        </p:nvPicPr>
        <p:blipFill rotWithShape="1">
          <a:blip r:embed="rId3">
            <a:alphaModFix/>
          </a:blip>
          <a:srcRect b="2596"/>
          <a:stretch/>
        </p:blipFill>
        <p:spPr>
          <a:xfrm>
            <a:off x="20" y="10"/>
            <a:ext cx="12191980" cy="6857990"/>
          </a:xfrm>
          <a:prstGeom prst="rect">
            <a:avLst/>
          </a:prstGeom>
          <a:noFill/>
          <a:ln>
            <a:noFill/>
          </a:ln>
        </p:spPr>
      </p:pic>
      <p:sp>
        <p:nvSpPr>
          <p:cNvPr id="540" name="Google Shape;540;p52"/>
          <p:cNvSpPr/>
          <p:nvPr/>
        </p:nvSpPr>
        <p:spPr>
          <a:xfrm>
            <a:off x="7132320" y="0"/>
            <a:ext cx="5059680" cy="685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53"/>
          <p:cNvPicPr preferRelativeResize="0"/>
          <p:nvPr/>
        </p:nvPicPr>
        <p:blipFill rotWithShape="1">
          <a:blip r:embed="rId3">
            <a:alphaModFix/>
          </a:blip>
          <a:srcRect b="2596"/>
          <a:stretch/>
        </p:blipFill>
        <p:spPr>
          <a:xfrm>
            <a:off x="20" y="10"/>
            <a:ext cx="12191980" cy="6857990"/>
          </a:xfrm>
          <a:prstGeom prst="rect">
            <a:avLst/>
          </a:prstGeom>
          <a:noFill/>
          <a:ln>
            <a:noFill/>
          </a:ln>
        </p:spPr>
      </p:pic>
      <p:sp>
        <p:nvSpPr>
          <p:cNvPr id="546" name="Google Shape;546;p53"/>
          <p:cNvSpPr/>
          <p:nvPr/>
        </p:nvSpPr>
        <p:spPr>
          <a:xfrm>
            <a:off x="12110720" y="0"/>
            <a:ext cx="81280" cy="685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
        <p:nvSpPr>
          <p:cNvPr id="547" name="Google Shape;547;p53"/>
          <p:cNvSpPr/>
          <p:nvPr/>
        </p:nvSpPr>
        <p:spPr>
          <a:xfrm>
            <a:off x="5740400" y="2758440"/>
            <a:ext cx="1046480" cy="563880"/>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
        <p:nvSpPr>
          <p:cNvPr id="548" name="Google Shape;548;p53"/>
          <p:cNvSpPr/>
          <p:nvPr/>
        </p:nvSpPr>
        <p:spPr>
          <a:xfrm>
            <a:off x="1508770" y="2646680"/>
            <a:ext cx="1046480" cy="563880"/>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
        <p:nvSpPr>
          <p:cNvPr id="549" name="Google Shape;549;p53"/>
          <p:cNvSpPr/>
          <p:nvPr/>
        </p:nvSpPr>
        <p:spPr>
          <a:xfrm>
            <a:off x="2788920" y="2070100"/>
            <a:ext cx="2717810" cy="1940560"/>
          </a:xfrm>
          <a:prstGeom prst="notched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5" name="Google Shape;555;p54" descr="What Can You Do with the OpenAI GPT-3 Language Model? | Exxact Blog"/>
          <p:cNvPicPr preferRelativeResize="0"/>
          <p:nvPr/>
        </p:nvPicPr>
        <p:blipFill rotWithShape="1">
          <a:blip r:embed="rId3">
            <a:alphaModFix/>
          </a:blip>
          <a:srcRect/>
          <a:stretch/>
        </p:blipFill>
        <p:spPr>
          <a:xfrm>
            <a:off x="2095997" y="586116"/>
            <a:ext cx="8991600" cy="5394960"/>
          </a:xfrm>
          <a:prstGeom prst="rect">
            <a:avLst/>
          </a:prstGeom>
          <a:noFill/>
          <a:ln>
            <a:noFill/>
          </a:ln>
        </p:spPr>
      </p:pic>
      <p:sp>
        <p:nvSpPr>
          <p:cNvPr id="554" name="Google Shape;554;p5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dirty="0"/>
          </a:p>
        </p:txBody>
      </p:sp>
      <p:sp>
        <p:nvSpPr>
          <p:cNvPr id="6" name="Title 5">
            <a:extLst>
              <a:ext uri="{FF2B5EF4-FFF2-40B4-BE49-F238E27FC236}">
                <a16:creationId xmlns:a16="http://schemas.microsoft.com/office/drawing/2014/main" id="{6453B528-D144-6D5B-FB48-728F51E79F63}"/>
              </a:ext>
            </a:extLst>
          </p:cNvPr>
          <p:cNvSpPr>
            <a:spLocks noGrp="1"/>
          </p:cNvSpPr>
          <p:nvPr>
            <p:ph type="title"/>
          </p:nvPr>
        </p:nvSpPr>
        <p:spPr/>
        <p:txBody>
          <a:bodyPr/>
          <a:lstStyle/>
          <a:p>
            <a:r>
              <a:rPr lang="en-US" dirty="0"/>
              <a:t>Scaling up!</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Google Shape;546;p53"/>
          <p:cNvSpPr/>
          <p:nvPr/>
        </p:nvSpPr>
        <p:spPr>
          <a:xfrm>
            <a:off x="12110720" y="0"/>
            <a:ext cx="81280" cy="685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pic>
        <p:nvPicPr>
          <p:cNvPr id="4098" name="Picture 2" descr="the cost of AI reasoning is going to drastically decrease">
            <a:extLst>
              <a:ext uri="{FF2B5EF4-FFF2-40B4-BE49-F238E27FC236}">
                <a16:creationId xmlns:a16="http://schemas.microsoft.com/office/drawing/2014/main" id="{1C06CBDA-F3D1-32A8-D825-E0C6B8100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203" y="209757"/>
            <a:ext cx="9539593" cy="617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501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dirty="0"/>
          </a:p>
        </p:txBody>
      </p:sp>
      <p:pic>
        <p:nvPicPr>
          <p:cNvPr id="93" name="Google Shape;93;p5"/>
          <p:cNvPicPr preferRelativeResize="0"/>
          <p:nvPr/>
        </p:nvPicPr>
        <p:blipFill rotWithShape="1">
          <a:blip r:embed="rId3">
            <a:alphaModFix/>
          </a:blip>
          <a:srcRect t="32742"/>
          <a:stretch/>
        </p:blipFill>
        <p:spPr>
          <a:xfrm>
            <a:off x="22218" y="783765"/>
            <a:ext cx="12169782" cy="4604105"/>
          </a:xfrm>
          <a:prstGeom prst="rect">
            <a:avLst/>
          </a:prstGeom>
          <a:noFill/>
          <a:ln>
            <a:noFill/>
          </a:ln>
        </p:spPr>
      </p:pic>
      <p:sp>
        <p:nvSpPr>
          <p:cNvPr id="94" name="Google Shape;94;p5"/>
          <p:cNvSpPr txBox="1"/>
          <p:nvPr/>
        </p:nvSpPr>
        <p:spPr>
          <a:xfrm>
            <a:off x="3459542" y="6120182"/>
            <a:ext cx="717341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https://twitter.com/radamihalcea/status/1422892875218628616</a:t>
            </a:r>
            <a:r>
              <a:rPr lang="en-US" b="0" i="0" u="sng" strike="noStrike" cap="none" dirty="0">
                <a:solidFill>
                  <a:schemeClr val="dk1"/>
                </a:solidFill>
                <a:latin typeface="Titillium Web" panose="00000500000000000000" pitchFamily="2" charset="0"/>
                <a:sym typeface="Arial"/>
              </a:rPr>
              <a:t> </a:t>
            </a:r>
            <a:r>
              <a:rPr lang="en-US" b="0" i="0" u="none" strike="noStrike" cap="none" dirty="0">
                <a:solidFill>
                  <a:schemeClr val="dk1"/>
                </a:solidFill>
                <a:latin typeface="Titillium Web" panose="00000500000000000000" pitchFamily="2" charset="0"/>
                <a:sym typeface="Arial"/>
              </a:rPr>
              <a:t> </a:t>
            </a:r>
            <a:endParaRPr sz="1100" b="0" i="0" u="none" strike="noStrike" cap="none" dirty="0">
              <a:solidFill>
                <a:srgbClr val="000000"/>
              </a:solidFill>
              <a:latin typeface="Titillium Web" panose="00000500000000000000" pitchFamily="2" charset="0"/>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Google Shape;546;p53"/>
          <p:cNvSpPr/>
          <p:nvPr/>
        </p:nvSpPr>
        <p:spPr>
          <a:xfrm>
            <a:off x="12110720" y="0"/>
            <a:ext cx="81280" cy="685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pic>
        <p:nvPicPr>
          <p:cNvPr id="5122" name="Picture 2" descr="r/LocalLLaMA - The o3 chart is logarithmic on X axis and linear on Y">
            <a:extLst>
              <a:ext uri="{FF2B5EF4-FFF2-40B4-BE49-F238E27FC236}">
                <a16:creationId xmlns:a16="http://schemas.microsoft.com/office/drawing/2014/main" id="{3EF6C9C2-1E1D-4583-2046-0C9C2E15B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060" y="573155"/>
            <a:ext cx="9417880" cy="5297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44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dirty="0"/>
          </a:p>
        </p:txBody>
      </p:sp>
      <p:sp>
        <p:nvSpPr>
          <p:cNvPr id="834" name="Google Shape;834;p87"/>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sz="3600" dirty="0"/>
              <a:t>The Leading Players</a:t>
            </a:r>
            <a:endParaRPr dirty="0"/>
          </a:p>
        </p:txBody>
      </p:sp>
      <p:pic>
        <p:nvPicPr>
          <p:cNvPr id="4" name="Picture 2" descr="Open-Source AI in Math, Coding ...">
            <a:extLst>
              <a:ext uri="{FF2B5EF4-FFF2-40B4-BE49-F238E27FC236}">
                <a16:creationId xmlns:a16="http://schemas.microsoft.com/office/drawing/2014/main" id="{7A4C6D30-D5DE-D465-58F0-B6570AC8C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55" b="26978"/>
          <a:stretch/>
        </p:blipFill>
        <p:spPr bwMode="auto">
          <a:xfrm>
            <a:off x="778289" y="1301002"/>
            <a:ext cx="3197363" cy="92461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Exploring DeepSeek Version 3: A ...">
            <a:extLst>
              <a:ext uri="{FF2B5EF4-FFF2-40B4-BE49-F238E27FC236}">
                <a16:creationId xmlns:a16="http://schemas.microsoft.com/office/drawing/2014/main" id="{B83AB79A-0008-443A-0302-656110858C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077" b="27011"/>
          <a:stretch/>
        </p:blipFill>
        <p:spPr bwMode="auto">
          <a:xfrm>
            <a:off x="483374" y="2720585"/>
            <a:ext cx="4470400" cy="924611"/>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Anthropic Unveils Claude Version 2.1">
            <a:extLst>
              <a:ext uri="{FF2B5EF4-FFF2-40B4-BE49-F238E27FC236}">
                <a16:creationId xmlns:a16="http://schemas.microsoft.com/office/drawing/2014/main" id="{274D76E7-8B0E-9CB7-1545-BA18D52AD1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934" b="29940"/>
          <a:stretch/>
        </p:blipFill>
        <p:spPr bwMode="auto">
          <a:xfrm>
            <a:off x="7885926" y="2673603"/>
            <a:ext cx="3822700" cy="85104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a:extLst>
              <a:ext uri="{FF2B5EF4-FFF2-40B4-BE49-F238E27FC236}">
                <a16:creationId xmlns:a16="http://schemas.microsoft.com/office/drawing/2014/main" id="{E4B1A26C-0C9D-6189-5A01-F3299A0B27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9488" y="4184397"/>
            <a:ext cx="4706178" cy="127459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Meta Llama 3.2: A Deep Dive into Vision Capabilities - Composio">
            <a:extLst>
              <a:ext uri="{FF2B5EF4-FFF2-40B4-BE49-F238E27FC236}">
                <a16:creationId xmlns:a16="http://schemas.microsoft.com/office/drawing/2014/main" id="{96C23014-160F-D620-EEBD-FAA55E8BEB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273" t="18264" r="26308" b="52656"/>
          <a:stretch/>
        </p:blipFill>
        <p:spPr bwMode="auto">
          <a:xfrm>
            <a:off x="6662253" y="630655"/>
            <a:ext cx="3528668" cy="1243625"/>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SmolLM2: Open Source Compact LLM by Hugging Face Outscoring Llama-1B and  Qwen2.5-1.5B">
            <a:extLst>
              <a:ext uri="{FF2B5EF4-FFF2-40B4-BE49-F238E27FC236}">
                <a16:creationId xmlns:a16="http://schemas.microsoft.com/office/drawing/2014/main" id="{C7072C4E-4124-D0A8-7C0A-323E5FF589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3921080"/>
            <a:ext cx="4706178" cy="2295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969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dirty="0"/>
          </a:p>
        </p:txBody>
      </p:sp>
      <p:pic>
        <p:nvPicPr>
          <p:cNvPr id="591" name="Google Shape;591;p59" descr="prompts are the input to a language model. The output is a completion."/>
          <p:cNvPicPr preferRelativeResize="0"/>
          <p:nvPr/>
        </p:nvPicPr>
        <p:blipFill rotWithShape="1">
          <a:blip r:embed="rId3">
            <a:alphaModFix/>
          </a:blip>
          <a:srcRect/>
          <a:stretch/>
        </p:blipFill>
        <p:spPr>
          <a:xfrm>
            <a:off x="882650" y="855377"/>
            <a:ext cx="10426700" cy="4572000"/>
          </a:xfrm>
          <a:prstGeom prst="rect">
            <a:avLst/>
          </a:prstGeom>
          <a:noFill/>
          <a:ln>
            <a:noFill/>
          </a:ln>
        </p:spPr>
      </p:pic>
      <p:sp>
        <p:nvSpPr>
          <p:cNvPr id="592" name="Google Shape;592;p59"/>
          <p:cNvSpPr txBox="1"/>
          <p:nvPr/>
        </p:nvSpPr>
        <p:spPr>
          <a:xfrm>
            <a:off x="9144000" y="6194633"/>
            <a:ext cx="60960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https://docs.cohere.ai/prompt-engineering-wiki/</a:t>
            </a:r>
            <a:r>
              <a:rPr lang="en-US" sz="110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dirty="0"/>
          </a:p>
        </p:txBody>
      </p:sp>
      <p:sp>
        <p:nvSpPr>
          <p:cNvPr id="598" name="Google Shape;598;p60"/>
          <p:cNvSpPr txBox="1"/>
          <p:nvPr/>
        </p:nvSpPr>
        <p:spPr>
          <a:xfrm>
            <a:off x="9144000" y="6194633"/>
            <a:ext cx="60960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dk1"/>
                </a:solidFill>
                <a:latin typeface="Titillium Web" panose="00000500000000000000" pitchFamily="2" charset="0"/>
                <a:sym typeface="Arial"/>
                <a:hlinkClick r:id="rId3">
                  <a:extLst>
                    <a:ext uri="{A12FA001-AC4F-418D-AE19-62706E023703}">
                      <ahyp:hlinkClr xmlns:ahyp="http://schemas.microsoft.com/office/drawing/2018/hyperlinkcolor" val="tx"/>
                    </a:ext>
                  </a:extLst>
                </a:hlinkClick>
              </a:rPr>
              <a:t>https://docs.cohere.ai/prompt-engineering-wiki/</a:t>
            </a:r>
            <a:r>
              <a:rPr lang="en-US" sz="110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pic>
        <p:nvPicPr>
          <p:cNvPr id="599" name="Google Shape;599;p60" descr="Input prompt made up of task description, input text, and output indicator"/>
          <p:cNvPicPr preferRelativeResize="0"/>
          <p:nvPr/>
        </p:nvPicPr>
        <p:blipFill rotWithShape="1">
          <a:blip r:embed="rId4">
            <a:alphaModFix/>
          </a:blip>
          <a:srcRect/>
          <a:stretch/>
        </p:blipFill>
        <p:spPr>
          <a:xfrm>
            <a:off x="831850" y="1193800"/>
            <a:ext cx="10528300" cy="4470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dirty="0"/>
          </a:p>
        </p:txBody>
      </p:sp>
      <p:sp>
        <p:nvSpPr>
          <p:cNvPr id="605" name="Google Shape;605;p61"/>
          <p:cNvSpPr txBox="1"/>
          <p:nvPr/>
        </p:nvSpPr>
        <p:spPr>
          <a:xfrm>
            <a:off x="9144000" y="6194633"/>
            <a:ext cx="60960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dk1"/>
                </a:solidFill>
                <a:latin typeface="Titillium Web" panose="00000500000000000000" pitchFamily="2" charset="0"/>
                <a:sym typeface="Arial"/>
                <a:hlinkClick r:id="rId3">
                  <a:extLst>
                    <a:ext uri="{A12FA001-AC4F-418D-AE19-62706E023703}">
                      <ahyp:hlinkClr xmlns:ahyp="http://schemas.microsoft.com/office/drawing/2018/hyperlinkcolor" val="tx"/>
                    </a:ext>
                  </a:extLst>
                </a:hlinkClick>
              </a:rPr>
              <a:t>https://docs.cohere.ai/prompt-engineering-wiki/</a:t>
            </a:r>
            <a:r>
              <a:rPr lang="en-US" sz="110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pic>
        <p:nvPicPr>
          <p:cNvPr id="606" name="Google Shape;606;p61" descr="Task description: This is an article followed by a summary written in informal language. Followed by input text. Then an output indicator saying 'in Summary'"/>
          <p:cNvPicPr preferRelativeResize="0"/>
          <p:nvPr/>
        </p:nvPicPr>
        <p:blipFill rotWithShape="1">
          <a:blip r:embed="rId4">
            <a:alphaModFix/>
          </a:blip>
          <a:srcRect/>
          <a:stretch/>
        </p:blipFill>
        <p:spPr>
          <a:xfrm>
            <a:off x="1592975" y="401757"/>
            <a:ext cx="9253702" cy="572475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dirty="0"/>
          </a:p>
        </p:txBody>
      </p:sp>
      <p:sp>
        <p:nvSpPr>
          <p:cNvPr id="612" name="Google Shape;612;p62"/>
          <p:cNvSpPr txBox="1"/>
          <p:nvPr/>
        </p:nvSpPr>
        <p:spPr>
          <a:xfrm>
            <a:off x="9144000" y="6194633"/>
            <a:ext cx="60960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dk1"/>
                </a:solidFill>
                <a:latin typeface="Titillium Web" panose="00000500000000000000" pitchFamily="2" charset="0"/>
                <a:sym typeface="Arial"/>
                <a:hlinkClick r:id="rId3">
                  <a:extLst>
                    <a:ext uri="{A12FA001-AC4F-418D-AE19-62706E023703}">
                      <ahyp:hlinkClr xmlns:ahyp="http://schemas.microsoft.com/office/drawing/2018/hyperlinkcolor" val="tx"/>
                    </a:ext>
                  </a:extLst>
                </a:hlinkClick>
              </a:rPr>
              <a:t>https://docs.cohere.ai/prompt-engineering-wiki/</a:t>
            </a:r>
            <a:r>
              <a:rPr lang="en-US" sz="110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pic>
        <p:nvPicPr>
          <p:cNvPr id="613" name="Google Shape;613;p62" descr="Example inputs and outputs in the prompt"/>
          <p:cNvPicPr preferRelativeResize="0"/>
          <p:nvPr/>
        </p:nvPicPr>
        <p:blipFill rotWithShape="1">
          <a:blip r:embed="rId4">
            <a:alphaModFix/>
          </a:blip>
          <a:srcRect/>
          <a:stretch/>
        </p:blipFill>
        <p:spPr>
          <a:xfrm>
            <a:off x="1839402" y="847397"/>
            <a:ext cx="8839200" cy="491680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dirty="0"/>
          </a:p>
        </p:txBody>
      </p:sp>
      <p:sp>
        <p:nvSpPr>
          <p:cNvPr id="619" name="Google Shape;619;p63"/>
          <p:cNvSpPr txBox="1"/>
          <p:nvPr/>
        </p:nvSpPr>
        <p:spPr>
          <a:xfrm>
            <a:off x="9144000" y="6194633"/>
            <a:ext cx="60960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dirty="0">
                <a:solidFill>
                  <a:schemeClr val="dk1"/>
                </a:solidFill>
                <a:latin typeface="Titillium Web" panose="00000500000000000000" pitchFamily="2" charset="0"/>
                <a:sym typeface="Arial"/>
                <a:hlinkClick r:id="rId3">
                  <a:extLst>
                    <a:ext uri="{A12FA001-AC4F-418D-AE19-62706E023703}">
                      <ahyp:hlinkClr xmlns:ahyp="http://schemas.microsoft.com/office/drawing/2018/hyperlinkcolor" val="tx"/>
                    </a:ext>
                  </a:extLst>
                </a:hlinkClick>
              </a:rPr>
              <a:t>https://docs.cohere.ai/prompt-engineering-wiki/</a:t>
            </a:r>
            <a:r>
              <a:rPr lang="en-US" sz="110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pic>
        <p:nvPicPr>
          <p:cNvPr id="620" name="Google Shape;620;p63" descr="an example of a prompt with task description, input indicator, current input, and output indicator"/>
          <p:cNvPicPr preferRelativeResize="0"/>
          <p:nvPr/>
        </p:nvPicPr>
        <p:blipFill rotWithShape="1">
          <a:blip r:embed="rId4">
            <a:alphaModFix/>
          </a:blip>
          <a:srcRect/>
          <a:stretch/>
        </p:blipFill>
        <p:spPr>
          <a:xfrm>
            <a:off x="2644884" y="557049"/>
            <a:ext cx="7339943" cy="531309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dirty="0"/>
          </a:p>
        </p:txBody>
      </p:sp>
      <p:pic>
        <p:nvPicPr>
          <p:cNvPr id="626" name="Google Shape;626;p64" descr="Example of a prompt with two examples"/>
          <p:cNvPicPr preferRelativeResize="0"/>
          <p:nvPr/>
        </p:nvPicPr>
        <p:blipFill rotWithShape="1">
          <a:blip r:embed="rId3">
            <a:alphaModFix/>
          </a:blip>
          <a:srcRect/>
          <a:stretch/>
        </p:blipFill>
        <p:spPr>
          <a:xfrm>
            <a:off x="1853406" y="746234"/>
            <a:ext cx="8485187" cy="506788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78</a:t>
            </a:fld>
            <a:endParaRPr dirty="0"/>
          </a:p>
        </p:txBody>
      </p:sp>
      <p:sp>
        <p:nvSpPr>
          <p:cNvPr id="6" name="Title 5">
            <a:extLst>
              <a:ext uri="{FF2B5EF4-FFF2-40B4-BE49-F238E27FC236}">
                <a16:creationId xmlns:a16="http://schemas.microsoft.com/office/drawing/2014/main" id="{7427B14A-2D4B-C288-A6B6-F4FD4FA2EEC6}"/>
              </a:ext>
            </a:extLst>
          </p:cNvPr>
          <p:cNvSpPr>
            <a:spLocks noGrp="1"/>
          </p:cNvSpPr>
          <p:nvPr>
            <p:ph type="title"/>
          </p:nvPr>
        </p:nvSpPr>
        <p:spPr/>
        <p:txBody>
          <a:bodyPr/>
          <a:lstStyle/>
          <a:p>
            <a:r>
              <a:rPr lang="en-US" dirty="0"/>
              <a:t>Sentence classification via Prompting</a:t>
            </a:r>
          </a:p>
        </p:txBody>
      </p:sp>
      <p:sp>
        <p:nvSpPr>
          <p:cNvPr id="634" name="Google Shape;634;p65"/>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3">
                  <a:extLst>
                    <a:ext uri="{A12FA001-AC4F-418D-AE19-62706E023703}">
                      <ahyp:hlinkClr xmlns:ahyp="http://schemas.microsoft.com/office/drawing/2018/hyperlinkcolor" val="tx"/>
                    </a:ext>
                  </a:extLst>
                </a:hlinkClick>
              </a:rPr>
              <a:t>https://towardsdatascience.com/a-quiet-shift-in-the-nlp-ecosystem-84672b8ec7af</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pic>
        <p:nvPicPr>
          <p:cNvPr id="635" name="Google Shape;635;p65"/>
          <p:cNvPicPr preferRelativeResize="0"/>
          <p:nvPr/>
        </p:nvPicPr>
        <p:blipFill rotWithShape="1">
          <a:blip r:embed="rId4">
            <a:alphaModFix/>
          </a:blip>
          <a:srcRect/>
          <a:stretch/>
        </p:blipFill>
        <p:spPr>
          <a:xfrm>
            <a:off x="1773864" y="1097234"/>
            <a:ext cx="8991902" cy="4335466"/>
          </a:xfrm>
          <a:prstGeom prst="rect">
            <a:avLst/>
          </a:prstGeom>
          <a:noFill/>
          <a:ln>
            <a:noFill/>
          </a:ln>
        </p:spPr>
      </p:pic>
      <p:sp>
        <p:nvSpPr>
          <p:cNvPr id="636" name="Google Shape;636;p65"/>
          <p:cNvSpPr/>
          <p:nvPr/>
        </p:nvSpPr>
        <p:spPr>
          <a:xfrm>
            <a:off x="1574321" y="3387984"/>
            <a:ext cx="9264747" cy="214966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6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dirty="0"/>
          </a:p>
        </p:txBody>
      </p:sp>
      <p:sp>
        <p:nvSpPr>
          <p:cNvPr id="6" name="Title 5">
            <a:extLst>
              <a:ext uri="{FF2B5EF4-FFF2-40B4-BE49-F238E27FC236}">
                <a16:creationId xmlns:a16="http://schemas.microsoft.com/office/drawing/2014/main" id="{75570795-D4AB-80CE-E8AC-EC68F3737CA2}"/>
              </a:ext>
            </a:extLst>
          </p:cNvPr>
          <p:cNvSpPr>
            <a:spLocks noGrp="1"/>
          </p:cNvSpPr>
          <p:nvPr>
            <p:ph type="title"/>
          </p:nvPr>
        </p:nvSpPr>
        <p:spPr/>
        <p:txBody>
          <a:bodyPr/>
          <a:lstStyle/>
          <a:p>
            <a:r>
              <a:rPr lang="en-US" dirty="0"/>
              <a:t>Text Summarization via Prompting</a:t>
            </a:r>
          </a:p>
        </p:txBody>
      </p:sp>
      <p:pic>
        <p:nvPicPr>
          <p:cNvPr id="642" name="Google Shape;642;p66"/>
          <p:cNvPicPr preferRelativeResize="0"/>
          <p:nvPr/>
        </p:nvPicPr>
        <p:blipFill rotWithShape="1">
          <a:blip r:embed="rId3">
            <a:alphaModFix/>
          </a:blip>
          <a:srcRect/>
          <a:stretch/>
        </p:blipFill>
        <p:spPr>
          <a:xfrm>
            <a:off x="1555005" y="1514078"/>
            <a:ext cx="9478617" cy="3845645"/>
          </a:xfrm>
          <a:prstGeom prst="rect">
            <a:avLst/>
          </a:prstGeom>
          <a:noFill/>
          <a:ln>
            <a:noFill/>
          </a:ln>
        </p:spPr>
      </p:pic>
      <p:sp>
        <p:nvSpPr>
          <p:cNvPr id="645" name="Google Shape;645;p66"/>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https://towardsdatascience.com/a-quiet-shift-in-the-nlp-ecosystem-84672b8ec7af</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
        <p:nvSpPr>
          <p:cNvPr id="8" name="Google Shape;646;p66">
            <a:extLst>
              <a:ext uri="{FF2B5EF4-FFF2-40B4-BE49-F238E27FC236}">
                <a16:creationId xmlns:a16="http://schemas.microsoft.com/office/drawing/2014/main" id="{F0EB9CE2-AE15-196E-AF01-AB16715F93ED}"/>
              </a:ext>
            </a:extLst>
          </p:cNvPr>
          <p:cNvSpPr/>
          <p:nvPr/>
        </p:nvSpPr>
        <p:spPr>
          <a:xfrm>
            <a:off x="1501029" y="2826335"/>
            <a:ext cx="9586568" cy="254135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8</a:t>
            </a:fld>
            <a:endParaRPr sz="1200" b="0" i="0" u="none" strike="noStrike" cap="none" dirty="0">
              <a:solidFill>
                <a:schemeClr val="lt1"/>
              </a:solidFill>
              <a:ea typeface="Arial"/>
              <a:sym typeface="Arial"/>
            </a:endParaRPr>
          </a:p>
        </p:txBody>
      </p:sp>
      <p:sp>
        <p:nvSpPr>
          <p:cNvPr id="100" name="Google Shape;100;p6"/>
          <p:cNvSpPr txBox="1"/>
          <p:nvPr/>
        </p:nvSpPr>
        <p:spPr>
          <a:xfrm>
            <a:off x="287121" y="2111235"/>
            <a:ext cx="11600079" cy="1134534"/>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7A0019"/>
              </a:buClr>
              <a:buSzPts val="3200"/>
              <a:buFont typeface="Noto Sans Symbols"/>
              <a:buNone/>
            </a:pPr>
            <a:r>
              <a:rPr lang="en-US" sz="6000" b="0" i="0" u="none" strike="noStrike" cap="none" dirty="0">
                <a:solidFill>
                  <a:srgbClr val="595959"/>
                </a:solidFill>
                <a:latin typeface="Titillium Web" panose="00000500000000000000" pitchFamily="2" charset="0"/>
                <a:sym typeface="Arial"/>
              </a:rPr>
              <a:t>Linguistic Theories</a:t>
            </a:r>
            <a:endParaRPr sz="4000" b="0" i="0" u="none" strike="noStrike" cap="none" dirty="0">
              <a:solidFill>
                <a:schemeClr val="dk1"/>
              </a:solidFill>
              <a:latin typeface="Titillium Web" panose="00000500000000000000" pitchFamily="2" charset="0"/>
              <a:sym typeface="Arial"/>
            </a:endParaRPr>
          </a:p>
        </p:txBody>
      </p:sp>
    </p:spTree>
    <p:extLst>
      <p:ext uri="{BB962C8B-B14F-4D97-AF65-F5344CB8AC3E}">
        <p14:creationId xmlns:p14="http://schemas.microsoft.com/office/powerpoint/2010/main" val="6500368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3" name="Google Shape;653;p6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80</a:t>
            </a:fld>
            <a:endParaRPr dirty="0"/>
          </a:p>
        </p:txBody>
      </p:sp>
      <p:sp>
        <p:nvSpPr>
          <p:cNvPr id="6" name="Title 5">
            <a:extLst>
              <a:ext uri="{FF2B5EF4-FFF2-40B4-BE49-F238E27FC236}">
                <a16:creationId xmlns:a16="http://schemas.microsoft.com/office/drawing/2014/main" id="{B9F5333D-4BEE-5403-C4AC-21D8F5DE5580}"/>
              </a:ext>
            </a:extLst>
          </p:cNvPr>
          <p:cNvSpPr>
            <a:spLocks noGrp="1"/>
          </p:cNvSpPr>
          <p:nvPr>
            <p:ph type="title"/>
          </p:nvPr>
        </p:nvSpPr>
        <p:spPr/>
        <p:txBody>
          <a:bodyPr/>
          <a:lstStyle/>
          <a:p>
            <a:r>
              <a:rPr lang="en-US" dirty="0"/>
              <a:t>Relation Extraction via Prompting</a:t>
            </a:r>
          </a:p>
        </p:txBody>
      </p:sp>
      <p:pic>
        <p:nvPicPr>
          <p:cNvPr id="654" name="Google Shape;654;p67"/>
          <p:cNvPicPr preferRelativeResize="0"/>
          <p:nvPr/>
        </p:nvPicPr>
        <p:blipFill rotWithShape="1">
          <a:blip r:embed="rId3">
            <a:alphaModFix/>
          </a:blip>
          <a:srcRect/>
          <a:stretch/>
        </p:blipFill>
        <p:spPr>
          <a:xfrm>
            <a:off x="2561984" y="1252468"/>
            <a:ext cx="6901612" cy="4656056"/>
          </a:xfrm>
          <a:prstGeom prst="rect">
            <a:avLst/>
          </a:prstGeom>
          <a:noFill/>
          <a:ln>
            <a:noFill/>
          </a:ln>
        </p:spPr>
      </p:pic>
      <p:sp>
        <p:nvSpPr>
          <p:cNvPr id="657" name="Google Shape;657;p67"/>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https://towardsdatascience.com/a-quiet-shift-in-the-nlp-ecosystem-84672b8ec7af</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
        <p:nvSpPr>
          <p:cNvPr id="658" name="Google Shape;658;p67"/>
          <p:cNvSpPr/>
          <p:nvPr/>
        </p:nvSpPr>
        <p:spPr>
          <a:xfrm>
            <a:off x="1466503" y="3953585"/>
            <a:ext cx="8815527" cy="203884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6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81</a:t>
            </a:fld>
            <a:endParaRPr dirty="0"/>
          </a:p>
        </p:txBody>
      </p:sp>
      <p:sp>
        <p:nvSpPr>
          <p:cNvPr id="6" name="Title 5">
            <a:extLst>
              <a:ext uri="{FF2B5EF4-FFF2-40B4-BE49-F238E27FC236}">
                <a16:creationId xmlns:a16="http://schemas.microsoft.com/office/drawing/2014/main" id="{66420FCC-1FB5-FD51-7701-3C1F6EDBADF6}"/>
              </a:ext>
            </a:extLst>
          </p:cNvPr>
          <p:cNvSpPr>
            <a:spLocks noGrp="1"/>
          </p:cNvSpPr>
          <p:nvPr>
            <p:ph type="title"/>
          </p:nvPr>
        </p:nvSpPr>
        <p:spPr/>
        <p:txBody>
          <a:bodyPr/>
          <a:lstStyle/>
          <a:p>
            <a:r>
              <a:rPr lang="en-US" dirty="0"/>
              <a:t>Email Generation via Prompting</a:t>
            </a:r>
          </a:p>
        </p:txBody>
      </p:sp>
      <p:sp>
        <p:nvSpPr>
          <p:cNvPr id="666" name="Google Shape;666;p68"/>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3">
                  <a:extLst>
                    <a:ext uri="{A12FA001-AC4F-418D-AE19-62706E023703}">
                      <ahyp:hlinkClr xmlns:ahyp="http://schemas.microsoft.com/office/drawing/2018/hyperlinkcolor" val="tx"/>
                    </a:ext>
                  </a:extLst>
                </a:hlinkClick>
              </a:rPr>
              <a:t>https://towardsdatascience.com/a-quiet-shift-in-the-nlp-ecosystem-84672b8ec7af</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pic>
        <p:nvPicPr>
          <p:cNvPr id="667" name="Google Shape;667;p68"/>
          <p:cNvPicPr preferRelativeResize="0"/>
          <p:nvPr/>
        </p:nvPicPr>
        <p:blipFill rotWithShape="1">
          <a:blip r:embed="rId4">
            <a:alphaModFix/>
          </a:blip>
          <a:srcRect/>
          <a:stretch/>
        </p:blipFill>
        <p:spPr>
          <a:xfrm>
            <a:off x="1521470" y="1489156"/>
            <a:ext cx="9669207" cy="3790329"/>
          </a:xfrm>
          <a:prstGeom prst="rect">
            <a:avLst/>
          </a:prstGeom>
          <a:noFill/>
          <a:ln>
            <a:noFill/>
          </a:ln>
        </p:spPr>
      </p:pic>
      <p:sp>
        <p:nvSpPr>
          <p:cNvPr id="8" name="Google Shape;668;p68">
            <a:extLst>
              <a:ext uri="{FF2B5EF4-FFF2-40B4-BE49-F238E27FC236}">
                <a16:creationId xmlns:a16="http://schemas.microsoft.com/office/drawing/2014/main" id="{72DE1E82-BA0A-2DBA-A702-654255CE49F3}"/>
              </a:ext>
            </a:extLst>
          </p:cNvPr>
          <p:cNvSpPr/>
          <p:nvPr/>
        </p:nvSpPr>
        <p:spPr>
          <a:xfrm>
            <a:off x="1207533" y="2879422"/>
            <a:ext cx="10289059" cy="250241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82</a:t>
            </a:fld>
            <a:endParaRPr dirty="0"/>
          </a:p>
        </p:txBody>
      </p:sp>
      <p:sp>
        <p:nvSpPr>
          <p:cNvPr id="6" name="Title 5">
            <a:extLst>
              <a:ext uri="{FF2B5EF4-FFF2-40B4-BE49-F238E27FC236}">
                <a16:creationId xmlns:a16="http://schemas.microsoft.com/office/drawing/2014/main" id="{C072FEC4-74CF-0ECD-4024-99AA42B5FAF9}"/>
              </a:ext>
            </a:extLst>
          </p:cNvPr>
          <p:cNvSpPr>
            <a:spLocks noGrp="1"/>
          </p:cNvSpPr>
          <p:nvPr>
            <p:ph type="title"/>
          </p:nvPr>
        </p:nvSpPr>
        <p:spPr/>
        <p:txBody>
          <a:bodyPr/>
          <a:lstStyle/>
          <a:p>
            <a:r>
              <a:rPr lang="en-US" dirty="0"/>
              <a:t>Code Generation via Prompting</a:t>
            </a:r>
          </a:p>
        </p:txBody>
      </p:sp>
      <p:pic>
        <p:nvPicPr>
          <p:cNvPr id="674" name="Google Shape;674;p69"/>
          <p:cNvPicPr preferRelativeResize="0"/>
          <p:nvPr/>
        </p:nvPicPr>
        <p:blipFill rotWithShape="1">
          <a:blip r:embed="rId3">
            <a:alphaModFix/>
          </a:blip>
          <a:srcRect/>
          <a:stretch/>
        </p:blipFill>
        <p:spPr>
          <a:xfrm>
            <a:off x="2327631" y="1128119"/>
            <a:ext cx="8494643" cy="4714527"/>
          </a:xfrm>
          <a:prstGeom prst="rect">
            <a:avLst/>
          </a:prstGeom>
          <a:noFill/>
          <a:ln>
            <a:noFill/>
          </a:ln>
        </p:spPr>
      </p:pic>
      <p:sp>
        <p:nvSpPr>
          <p:cNvPr id="675" name="Google Shape;675;p69"/>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https://ai.googleblog.com/2022/04/pathways-language-model-palm-scaling-to.html</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83</a:t>
            </a:fld>
            <a:endParaRPr dirty="0"/>
          </a:p>
        </p:txBody>
      </p:sp>
      <p:sp>
        <p:nvSpPr>
          <p:cNvPr id="6" name="Title 5">
            <a:extLst>
              <a:ext uri="{FF2B5EF4-FFF2-40B4-BE49-F238E27FC236}">
                <a16:creationId xmlns:a16="http://schemas.microsoft.com/office/drawing/2014/main" id="{21CE0E36-49B3-2C27-71CA-A2D71689C5EF}"/>
              </a:ext>
            </a:extLst>
          </p:cNvPr>
          <p:cNvSpPr>
            <a:spLocks noGrp="1"/>
          </p:cNvSpPr>
          <p:nvPr>
            <p:ph type="title"/>
          </p:nvPr>
        </p:nvSpPr>
        <p:spPr/>
        <p:txBody>
          <a:bodyPr/>
          <a:lstStyle/>
          <a:p>
            <a:r>
              <a:rPr lang="en-US" dirty="0"/>
              <a:t>Mathematical Reasoning via Prompting</a:t>
            </a:r>
          </a:p>
        </p:txBody>
      </p:sp>
      <p:pic>
        <p:nvPicPr>
          <p:cNvPr id="703" name="Google Shape;703;p72"/>
          <p:cNvPicPr preferRelativeResize="0"/>
          <p:nvPr/>
        </p:nvPicPr>
        <p:blipFill rotWithShape="1">
          <a:blip r:embed="rId3">
            <a:alphaModFix/>
          </a:blip>
          <a:srcRect/>
          <a:stretch/>
        </p:blipFill>
        <p:spPr>
          <a:xfrm>
            <a:off x="1080678" y="1338569"/>
            <a:ext cx="10030643" cy="3542250"/>
          </a:xfrm>
          <a:prstGeom prst="rect">
            <a:avLst/>
          </a:prstGeom>
          <a:noFill/>
          <a:ln>
            <a:noFill/>
          </a:ln>
        </p:spPr>
      </p:pic>
      <p:sp>
        <p:nvSpPr>
          <p:cNvPr id="704" name="Google Shape;704;p72"/>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https://towardsdatascience.com/a-quiet-shift-in-the-nlp-ecosystem-84672b8ec7af</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
        <p:nvSpPr>
          <p:cNvPr id="8" name="Google Shape;706;p72">
            <a:extLst>
              <a:ext uri="{FF2B5EF4-FFF2-40B4-BE49-F238E27FC236}">
                <a16:creationId xmlns:a16="http://schemas.microsoft.com/office/drawing/2014/main" id="{C08AF92A-1ECA-80BF-8608-E6F77F6C7E31}"/>
              </a:ext>
            </a:extLst>
          </p:cNvPr>
          <p:cNvSpPr/>
          <p:nvPr/>
        </p:nvSpPr>
        <p:spPr>
          <a:xfrm>
            <a:off x="1080678" y="1994412"/>
            <a:ext cx="10030643" cy="288640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pic>
        <p:nvPicPr>
          <p:cNvPr id="9" name="Google Shape;707;p72">
            <a:extLst>
              <a:ext uri="{FF2B5EF4-FFF2-40B4-BE49-F238E27FC236}">
                <a16:creationId xmlns:a16="http://schemas.microsoft.com/office/drawing/2014/main" id="{68270436-B23A-8ADB-D9AB-9F2C5DAEBF2B}"/>
              </a:ext>
            </a:extLst>
          </p:cNvPr>
          <p:cNvPicPr preferRelativeResize="0"/>
          <p:nvPr/>
        </p:nvPicPr>
        <p:blipFill rotWithShape="1">
          <a:blip r:embed="rId5">
            <a:alphaModFix/>
          </a:blip>
          <a:srcRect/>
          <a:stretch/>
        </p:blipFill>
        <p:spPr>
          <a:xfrm>
            <a:off x="4772965" y="2909420"/>
            <a:ext cx="7124944" cy="3167546"/>
          </a:xfrm>
          <a:prstGeom prst="rect">
            <a:avLst/>
          </a:prstGeom>
          <a:noFill/>
          <a:ln>
            <a:noFill/>
          </a:ln>
        </p:spPr>
      </p:pic>
    </p:spTree>
    <p:extLst>
      <p:ext uri="{BB962C8B-B14F-4D97-AF65-F5344CB8AC3E}">
        <p14:creationId xmlns:p14="http://schemas.microsoft.com/office/powerpoint/2010/main" val="28599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aphicFrame>
        <p:nvGraphicFramePr>
          <p:cNvPr id="682" name="Google Shape;682;p70"/>
          <p:cNvGraphicFramePr/>
          <p:nvPr>
            <p:extLst>
              <p:ext uri="{D42A27DB-BD31-4B8C-83A1-F6EECF244321}">
                <p14:modId xmlns:p14="http://schemas.microsoft.com/office/powerpoint/2010/main" val="1274645363"/>
              </p:ext>
            </p:extLst>
          </p:nvPr>
        </p:nvGraphicFramePr>
        <p:xfrm>
          <a:off x="1068813" y="5643891"/>
          <a:ext cx="10363200" cy="563880"/>
        </p:xfrm>
        <a:graphic>
          <a:graphicData uri="http://schemas.openxmlformats.org/drawingml/2006/table">
            <a:tbl>
              <a:tblPr>
                <a:noFill/>
              </a:tblPr>
              <a:tblGrid>
                <a:gridCol w="10363200">
                  <a:extLst>
                    <a:ext uri="{9D8B030D-6E8A-4147-A177-3AD203B41FA5}">
                      <a16:colId xmlns:a16="http://schemas.microsoft.com/office/drawing/2014/main" val="20000"/>
                    </a:ext>
                  </a:extLst>
                </a:gridCol>
              </a:tblGrid>
              <a:tr h="0">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t>Standard prompting versus chain-of-thought prompting for an example grade-school math problem. Chain-of-thought prompting decomposes the prompt for a multi-step reasoning problem into intermediate steps (highlighted in yellow), similar to how a person would approach it.</a:t>
                      </a:r>
                      <a:endParaRPr sz="1400" u="none" strike="noStrike" cap="none" dirty="0"/>
                    </a:p>
                  </a:txBody>
                  <a:tcPr marL="0" marR="0" marT="381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83" name="Google Shape;683;p7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84</a:t>
            </a:fld>
            <a:endParaRPr dirty="0"/>
          </a:p>
        </p:txBody>
      </p:sp>
      <p:sp>
        <p:nvSpPr>
          <p:cNvPr id="6" name="Title 5">
            <a:extLst>
              <a:ext uri="{FF2B5EF4-FFF2-40B4-BE49-F238E27FC236}">
                <a16:creationId xmlns:a16="http://schemas.microsoft.com/office/drawing/2014/main" id="{5824057E-5619-1142-6A89-A3306A311AB8}"/>
              </a:ext>
            </a:extLst>
          </p:cNvPr>
          <p:cNvSpPr>
            <a:spLocks noGrp="1"/>
          </p:cNvSpPr>
          <p:nvPr>
            <p:ph type="title"/>
          </p:nvPr>
        </p:nvSpPr>
        <p:spPr/>
        <p:txBody>
          <a:bodyPr/>
          <a:lstStyle/>
          <a:p>
            <a:r>
              <a:rPr lang="en-US" dirty="0"/>
              <a:t>Chain-of-Thought Prompting</a:t>
            </a:r>
          </a:p>
        </p:txBody>
      </p:sp>
      <p:sp>
        <p:nvSpPr>
          <p:cNvPr id="684" name="Google Shape;684;p70"/>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3">
                  <a:extLst>
                    <a:ext uri="{A12FA001-AC4F-418D-AE19-62706E023703}">
                      <ahyp:hlinkClr xmlns:ahyp="http://schemas.microsoft.com/office/drawing/2018/hyperlinkcolor" val="tx"/>
                    </a:ext>
                  </a:extLst>
                </a:hlinkClick>
              </a:rPr>
              <a:t>https://ai.googleblog.com/2022/04/pathways-language-model-palm-scaling-to.html</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pic>
        <p:nvPicPr>
          <p:cNvPr id="685" name="Google Shape;685;p70"/>
          <p:cNvPicPr preferRelativeResize="0"/>
          <p:nvPr/>
        </p:nvPicPr>
        <p:blipFill rotWithShape="1">
          <a:blip r:embed="rId4">
            <a:alphaModFix/>
          </a:blip>
          <a:srcRect/>
          <a:stretch/>
        </p:blipFill>
        <p:spPr>
          <a:xfrm>
            <a:off x="2737496" y="1276250"/>
            <a:ext cx="7015842" cy="4281518"/>
          </a:xfrm>
          <a:prstGeom prst="rect">
            <a:avLst/>
          </a:prstGeom>
          <a:noFill/>
          <a:ln>
            <a:noFill/>
          </a:ln>
        </p:spPr>
      </p:pic>
      <p:sp>
        <p:nvSpPr>
          <p:cNvPr id="686" name="Google Shape;686;p70"/>
          <p:cNvSpPr/>
          <p:nvPr/>
        </p:nvSpPr>
        <p:spPr>
          <a:xfrm>
            <a:off x="-350520" y="4911478"/>
            <a:ext cx="12192000" cy="64629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dirty="0">
                <a:solidFill>
                  <a:schemeClr val="dk1"/>
                </a:solidFill>
                <a:latin typeface="Titillium Web" panose="00000500000000000000" pitchFamily="2" charset="0"/>
                <a:sym typeface="Arial"/>
              </a:rPr>
            </a:br>
            <a:endParaRPr sz="1800" b="0" i="0" u="none" strike="noStrike" cap="none" dirty="0">
              <a:solidFill>
                <a:schemeClr val="dk1"/>
              </a:solidFill>
              <a:latin typeface="Titillium Web" panose="00000500000000000000" pitchFamily="2" charset="0"/>
              <a:sym typeface="Arial"/>
            </a:endParaRPr>
          </a:p>
        </p:txBody>
      </p:sp>
      <p:sp>
        <p:nvSpPr>
          <p:cNvPr id="687" name="Google Shape;687;p70"/>
          <p:cNvSpPr/>
          <p:nvPr/>
        </p:nvSpPr>
        <p:spPr>
          <a:xfrm>
            <a:off x="6245417" y="1225082"/>
            <a:ext cx="3574211" cy="4383854"/>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
        <p:nvSpPr>
          <p:cNvPr id="8" name="Google Shape;697;p71">
            <a:extLst>
              <a:ext uri="{FF2B5EF4-FFF2-40B4-BE49-F238E27FC236}">
                <a16:creationId xmlns:a16="http://schemas.microsoft.com/office/drawing/2014/main" id="{6A69633B-C67B-6AD7-2259-33C886DB050D}"/>
              </a:ext>
            </a:extLst>
          </p:cNvPr>
          <p:cNvSpPr txBox="1"/>
          <p:nvPr/>
        </p:nvSpPr>
        <p:spPr>
          <a:xfrm>
            <a:off x="198408" y="945661"/>
            <a:ext cx="299945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i="0" u="none" strike="noStrike" cap="none" dirty="0">
                <a:solidFill>
                  <a:srgbClr val="292929"/>
                </a:solidFill>
                <a:latin typeface="Titillium Web" panose="00000500000000000000" pitchFamily="2" charset="0"/>
                <a:sym typeface="Arial"/>
              </a:rPr>
              <a:t>Few-shot </a:t>
            </a:r>
            <a:r>
              <a:rPr lang="en-US" sz="1800" i="0" u="none" strike="noStrike" cap="none" dirty="0" err="1">
                <a:solidFill>
                  <a:srgbClr val="292929"/>
                </a:solidFill>
                <a:latin typeface="Titillium Web" panose="00000500000000000000" pitchFamily="2" charset="0"/>
                <a:sym typeface="Arial"/>
              </a:rPr>
              <a:t>CoT</a:t>
            </a:r>
            <a:endParaRPr sz="1800" i="0" u="none" strike="noStrike" cap="none" dirty="0">
              <a:solidFill>
                <a:schemeClr val="dk1"/>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6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4" name="Google Shape;694;p7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85</a:t>
            </a:fld>
            <a:endParaRPr dirty="0"/>
          </a:p>
        </p:txBody>
      </p:sp>
      <p:sp>
        <p:nvSpPr>
          <p:cNvPr id="5" name="Title 4">
            <a:extLst>
              <a:ext uri="{FF2B5EF4-FFF2-40B4-BE49-F238E27FC236}">
                <a16:creationId xmlns:a16="http://schemas.microsoft.com/office/drawing/2014/main" id="{F3A602B7-5B88-D4C8-6416-4346BC5F15A3}"/>
              </a:ext>
            </a:extLst>
          </p:cNvPr>
          <p:cNvSpPr>
            <a:spLocks noGrp="1"/>
          </p:cNvSpPr>
          <p:nvPr>
            <p:ph type="title"/>
          </p:nvPr>
        </p:nvSpPr>
        <p:spPr/>
        <p:txBody>
          <a:bodyPr/>
          <a:lstStyle/>
          <a:p>
            <a:r>
              <a:rPr lang="en-US" dirty="0"/>
              <a:t>Chain-of-Thought Prompting</a:t>
            </a:r>
          </a:p>
        </p:txBody>
      </p:sp>
      <p:pic>
        <p:nvPicPr>
          <p:cNvPr id="693" name="Google Shape;693;p71" descr="Graphical user interface, text, application, chat or text message&#10;&#10;Description automatically generated"/>
          <p:cNvPicPr preferRelativeResize="0">
            <a:picLocks noGrp="1"/>
          </p:cNvPicPr>
          <p:nvPr>
            <p:ph idx="1"/>
          </p:nvPr>
        </p:nvPicPr>
        <p:blipFill rotWithShape="1">
          <a:blip r:embed="rId3">
            <a:alphaModFix/>
          </a:blip>
          <a:stretch/>
        </p:blipFill>
        <p:spPr>
          <a:xfrm>
            <a:off x="2684310" y="1447800"/>
            <a:ext cx="6872593" cy="4826000"/>
          </a:xfrm>
          <a:prstGeom prst="rect">
            <a:avLst/>
          </a:prstGeom>
          <a:noFill/>
          <a:ln>
            <a:noFill/>
          </a:ln>
        </p:spPr>
      </p:pic>
      <p:sp>
        <p:nvSpPr>
          <p:cNvPr id="695" name="Google Shape;695;p71"/>
          <p:cNvSpPr txBox="1"/>
          <p:nvPr/>
        </p:nvSpPr>
        <p:spPr>
          <a:xfrm>
            <a:off x="6810704" y="6137239"/>
            <a:ext cx="60960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Titillium Web" panose="00000500000000000000" pitchFamily="2" charset="0"/>
                <a:sym typeface="Arial"/>
              </a:rPr>
              <a:t>Large Language Models are Zero-Shot Reasoners, </a:t>
            </a:r>
            <a:r>
              <a:rPr lang="en-US" sz="110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https://arxiv.org/abs/2205.11916</a:t>
            </a:r>
            <a:r>
              <a:rPr lang="en-US" sz="110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
        <p:nvSpPr>
          <p:cNvPr id="696" name="Google Shape;696;p71"/>
          <p:cNvSpPr/>
          <p:nvPr/>
        </p:nvSpPr>
        <p:spPr>
          <a:xfrm>
            <a:off x="6225396" y="3668540"/>
            <a:ext cx="3427562" cy="124851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rgbClr val="000000"/>
              </a:solidFill>
              <a:latin typeface="Titillium Web" panose="00000500000000000000" pitchFamily="2" charset="0"/>
              <a:sym typeface="Arial"/>
            </a:endParaRPr>
          </a:p>
        </p:txBody>
      </p:sp>
      <p:sp>
        <p:nvSpPr>
          <p:cNvPr id="697" name="Google Shape;697;p71"/>
          <p:cNvSpPr txBox="1"/>
          <p:nvPr/>
        </p:nvSpPr>
        <p:spPr>
          <a:xfrm>
            <a:off x="198408" y="945661"/>
            <a:ext cx="299945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i="0" u="none" strike="noStrike" cap="none" dirty="0">
                <a:solidFill>
                  <a:srgbClr val="292929"/>
                </a:solidFill>
                <a:latin typeface="Titillium Web" panose="00000500000000000000" pitchFamily="2" charset="0"/>
                <a:sym typeface="Arial"/>
              </a:rPr>
              <a:t>Zero-shot </a:t>
            </a:r>
            <a:r>
              <a:rPr lang="en-US" sz="1800" i="0" u="none" strike="noStrike" cap="none" dirty="0" err="1">
                <a:solidFill>
                  <a:srgbClr val="292929"/>
                </a:solidFill>
                <a:latin typeface="Titillium Web" panose="00000500000000000000" pitchFamily="2" charset="0"/>
                <a:sym typeface="Arial"/>
              </a:rPr>
              <a:t>CoT</a:t>
            </a:r>
            <a:endParaRPr sz="1800" i="0" u="none" strike="noStrike" cap="none" dirty="0">
              <a:solidFill>
                <a:schemeClr val="dk1"/>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6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86</a:t>
            </a:fld>
            <a:endParaRPr dirty="0"/>
          </a:p>
        </p:txBody>
      </p:sp>
      <p:pic>
        <p:nvPicPr>
          <p:cNvPr id="713" name="Google Shape;713;p73" descr="image"/>
          <p:cNvPicPr preferRelativeResize="0"/>
          <p:nvPr/>
        </p:nvPicPr>
        <p:blipFill rotWithShape="1">
          <a:blip r:embed="rId3">
            <a:alphaModFix/>
          </a:blip>
          <a:srcRect t="26971"/>
          <a:stretch/>
        </p:blipFill>
        <p:spPr>
          <a:xfrm>
            <a:off x="1764470" y="304800"/>
            <a:ext cx="8663059" cy="604241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87</a:t>
            </a:fld>
            <a:endParaRPr dirty="0"/>
          </a:p>
        </p:txBody>
      </p:sp>
      <p:pic>
        <p:nvPicPr>
          <p:cNvPr id="561" name="Google Shape;561;p55" descr="The Rise of Cognitive AI. On the role of knowledge that is… | by Gadi  Singer | Towards Data Science"/>
          <p:cNvPicPr preferRelativeResize="0"/>
          <p:nvPr/>
        </p:nvPicPr>
        <p:blipFill rotWithShape="1">
          <a:blip r:embed="rId3">
            <a:alphaModFix/>
          </a:blip>
          <a:srcRect/>
          <a:stretch/>
        </p:blipFill>
        <p:spPr>
          <a:xfrm>
            <a:off x="2208971" y="304800"/>
            <a:ext cx="7774057" cy="5980044"/>
          </a:xfrm>
          <a:prstGeom prst="rect">
            <a:avLst/>
          </a:prstGeom>
          <a:noFill/>
          <a:ln>
            <a:noFill/>
          </a:ln>
        </p:spPr>
      </p:pic>
      <p:sp>
        <p:nvSpPr>
          <p:cNvPr id="8" name="Title 4">
            <a:extLst>
              <a:ext uri="{FF2B5EF4-FFF2-40B4-BE49-F238E27FC236}">
                <a16:creationId xmlns:a16="http://schemas.microsoft.com/office/drawing/2014/main" id="{8B32AFF8-1A80-2AF8-0C5A-31C1B35CD4E7}"/>
              </a:ext>
            </a:extLst>
          </p:cNvPr>
          <p:cNvSpPr>
            <a:spLocks noGrp="1"/>
          </p:cNvSpPr>
          <p:nvPr>
            <p:ph type="title"/>
          </p:nvPr>
        </p:nvSpPr>
        <p:spPr>
          <a:xfrm>
            <a:off x="198408" y="109468"/>
            <a:ext cx="11844066" cy="1143000"/>
          </a:xfrm>
        </p:spPr>
        <p:txBody>
          <a:bodyPr/>
          <a:lstStyle/>
          <a:p>
            <a:r>
              <a:rPr lang="en-US" dirty="0"/>
              <a:t>Scaling law in language model</a:t>
            </a:r>
          </a:p>
        </p:txBody>
      </p:sp>
    </p:spTree>
    <p:extLst>
      <p:ext uri="{BB962C8B-B14F-4D97-AF65-F5344CB8AC3E}">
        <p14:creationId xmlns:p14="http://schemas.microsoft.com/office/powerpoint/2010/main" val="2951692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9" name="Google Shape;569;p5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88</a:t>
            </a:fld>
            <a:endParaRPr dirty="0"/>
          </a:p>
        </p:txBody>
      </p:sp>
      <p:sp>
        <p:nvSpPr>
          <p:cNvPr id="7" name="Content Placeholder 6">
            <a:extLst>
              <a:ext uri="{FF2B5EF4-FFF2-40B4-BE49-F238E27FC236}">
                <a16:creationId xmlns:a16="http://schemas.microsoft.com/office/drawing/2014/main" id="{515DE5B5-3C14-A3B9-42D9-83146B6FAD65}"/>
              </a:ext>
            </a:extLst>
          </p:cNvPr>
          <p:cNvSpPr>
            <a:spLocks noGrp="1"/>
          </p:cNvSpPr>
          <p:nvPr>
            <p:ph idx="1"/>
          </p:nvPr>
        </p:nvSpPr>
        <p:spPr/>
        <p:txBody>
          <a:bodyPr/>
          <a:lstStyle/>
          <a:p>
            <a:endParaRPr lang="en-US"/>
          </a:p>
        </p:txBody>
      </p:sp>
      <p:sp>
        <p:nvSpPr>
          <p:cNvPr id="570" name="Google Shape;570;p56"/>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3">
                  <a:extLst>
                    <a:ext uri="{A12FA001-AC4F-418D-AE19-62706E023703}">
                      <ahyp:hlinkClr xmlns:ahyp="http://schemas.microsoft.com/office/drawing/2018/hyperlinkcolor" val="tx"/>
                    </a:ext>
                  </a:extLst>
                </a:hlinkClick>
              </a:rPr>
              <a:t>https://ai.googleblog.com/2022/04/pathways-language-model-palm-scaling-to.html</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pic>
        <p:nvPicPr>
          <p:cNvPr id="571" name="Google Shape;571;p56"/>
          <p:cNvPicPr preferRelativeResize="0"/>
          <p:nvPr/>
        </p:nvPicPr>
        <p:blipFill rotWithShape="1">
          <a:blip r:embed="rId4">
            <a:alphaModFix/>
          </a:blip>
          <a:srcRect/>
          <a:stretch/>
        </p:blipFill>
        <p:spPr>
          <a:xfrm>
            <a:off x="0" y="886238"/>
            <a:ext cx="11989905" cy="4368197"/>
          </a:xfrm>
          <a:prstGeom prst="rect">
            <a:avLst/>
          </a:prstGeom>
          <a:noFill/>
          <a:ln>
            <a:noFill/>
          </a:ln>
        </p:spPr>
      </p:pic>
    </p:spTree>
    <p:extLst>
      <p:ext uri="{BB962C8B-B14F-4D97-AF65-F5344CB8AC3E}">
        <p14:creationId xmlns:p14="http://schemas.microsoft.com/office/powerpoint/2010/main" val="25246803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89</a:t>
            </a:fld>
            <a:endParaRPr dirty="0"/>
          </a:p>
        </p:txBody>
      </p:sp>
      <p:pic>
        <p:nvPicPr>
          <p:cNvPr id="577" name="Google Shape;577;p57"/>
          <p:cNvPicPr preferRelativeResize="0"/>
          <p:nvPr/>
        </p:nvPicPr>
        <p:blipFill rotWithShape="1">
          <a:blip r:embed="rId3">
            <a:alphaModFix/>
          </a:blip>
          <a:srcRect b="56823"/>
          <a:stretch/>
        </p:blipFill>
        <p:spPr>
          <a:xfrm>
            <a:off x="2266578" y="145505"/>
            <a:ext cx="8289662" cy="2607855"/>
          </a:xfrm>
          <a:prstGeom prst="rect">
            <a:avLst/>
          </a:prstGeom>
          <a:noFill/>
          <a:ln>
            <a:noFill/>
          </a:ln>
        </p:spPr>
      </p:pic>
      <p:sp>
        <p:nvSpPr>
          <p:cNvPr id="578" name="Google Shape;578;p57"/>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https://ai.googleblog.com/2022/04/pathways-language-model-palm-scaling-to.html</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Tree>
    <p:extLst>
      <p:ext uri="{BB962C8B-B14F-4D97-AF65-F5344CB8AC3E}">
        <p14:creationId xmlns:p14="http://schemas.microsoft.com/office/powerpoint/2010/main" val="382489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9</a:t>
            </a:fld>
            <a:endParaRPr sz="1200" b="0" i="0" u="none" strike="noStrike" cap="none" dirty="0">
              <a:solidFill>
                <a:schemeClr val="lt1"/>
              </a:solidFill>
              <a:ea typeface="Arial"/>
              <a:sym typeface="Arial"/>
            </a:endParaRPr>
          </a:p>
        </p:txBody>
      </p:sp>
      <p:sp>
        <p:nvSpPr>
          <p:cNvPr id="84" name="Google Shape;84;p4"/>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Language as Formal Logic</a:t>
            </a:r>
            <a:endParaRPr dirty="0"/>
          </a:p>
        </p:txBody>
      </p:sp>
      <p:pic>
        <p:nvPicPr>
          <p:cNvPr id="9" name="Picture 8">
            <a:extLst>
              <a:ext uri="{FF2B5EF4-FFF2-40B4-BE49-F238E27FC236}">
                <a16:creationId xmlns:a16="http://schemas.microsoft.com/office/drawing/2014/main" id="{44BB2E0E-45A4-64CD-E289-E7A28E275EA0}"/>
              </a:ext>
            </a:extLst>
          </p:cNvPr>
          <p:cNvPicPr>
            <a:picLocks noChangeAspect="1"/>
          </p:cNvPicPr>
          <p:nvPr/>
        </p:nvPicPr>
        <p:blipFill>
          <a:blip r:embed="rId3"/>
          <a:stretch>
            <a:fillRect/>
          </a:stretch>
        </p:blipFill>
        <p:spPr>
          <a:xfrm>
            <a:off x="827709" y="2051050"/>
            <a:ext cx="3937000" cy="2755900"/>
          </a:xfrm>
          <a:prstGeom prst="rect">
            <a:avLst/>
          </a:prstGeom>
        </p:spPr>
      </p:pic>
      <p:pic>
        <p:nvPicPr>
          <p:cNvPr id="13" name="Picture 12">
            <a:extLst>
              <a:ext uri="{FF2B5EF4-FFF2-40B4-BE49-F238E27FC236}">
                <a16:creationId xmlns:a16="http://schemas.microsoft.com/office/drawing/2014/main" id="{D2DB8455-5881-90E0-0E41-EF20C9B00FD6}"/>
              </a:ext>
            </a:extLst>
          </p:cNvPr>
          <p:cNvPicPr>
            <a:picLocks noChangeAspect="1"/>
          </p:cNvPicPr>
          <p:nvPr/>
        </p:nvPicPr>
        <p:blipFill>
          <a:blip r:embed="rId4"/>
          <a:stretch>
            <a:fillRect/>
          </a:stretch>
        </p:blipFill>
        <p:spPr>
          <a:xfrm>
            <a:off x="6170102" y="2152650"/>
            <a:ext cx="4508500" cy="2552700"/>
          </a:xfrm>
          <a:prstGeom prst="rect">
            <a:avLst/>
          </a:prstGeom>
        </p:spPr>
      </p:pic>
    </p:spTree>
    <p:extLst>
      <p:ext uri="{BB962C8B-B14F-4D97-AF65-F5344CB8AC3E}">
        <p14:creationId xmlns:p14="http://schemas.microsoft.com/office/powerpoint/2010/main" val="16071780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90</a:t>
            </a:fld>
            <a:endParaRPr dirty="0"/>
          </a:p>
        </p:txBody>
      </p:sp>
      <p:pic>
        <p:nvPicPr>
          <p:cNvPr id="584" name="Google Shape;584;p58"/>
          <p:cNvPicPr preferRelativeResize="0"/>
          <p:nvPr/>
        </p:nvPicPr>
        <p:blipFill rotWithShape="1">
          <a:blip r:embed="rId3">
            <a:alphaModFix/>
          </a:blip>
          <a:srcRect/>
          <a:stretch/>
        </p:blipFill>
        <p:spPr>
          <a:xfrm>
            <a:off x="2266578" y="145505"/>
            <a:ext cx="8289662" cy="6040030"/>
          </a:xfrm>
          <a:prstGeom prst="rect">
            <a:avLst/>
          </a:prstGeom>
          <a:noFill/>
          <a:ln>
            <a:noFill/>
          </a:ln>
        </p:spPr>
      </p:pic>
      <p:sp>
        <p:nvSpPr>
          <p:cNvPr id="585" name="Google Shape;585;p58"/>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https://ai.googleblog.com/2022/04/pathways-language-model-palm-scaling-to.html</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Tree>
    <p:extLst>
      <p:ext uri="{BB962C8B-B14F-4D97-AF65-F5344CB8AC3E}">
        <p14:creationId xmlns:p14="http://schemas.microsoft.com/office/powerpoint/2010/main" val="10712142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91</a:t>
            </a:fld>
            <a:endParaRPr dirty="0"/>
          </a:p>
        </p:txBody>
      </p:sp>
      <p:pic>
        <p:nvPicPr>
          <p:cNvPr id="2" name="Picture 4" descr="Size Matters: How Big Is Too Big for An LLM? | by Dr. Leon Eversberg |  Towards AI">
            <a:extLst>
              <a:ext uri="{FF2B5EF4-FFF2-40B4-BE49-F238E27FC236}">
                <a16:creationId xmlns:a16="http://schemas.microsoft.com/office/drawing/2014/main" id="{C30C3E43-F466-2595-5F42-E55B0B1D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70" y="1697719"/>
            <a:ext cx="11315948" cy="346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6546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92</a:t>
            </a:fld>
            <a:endParaRPr dirty="0"/>
          </a:p>
        </p:txBody>
      </p:sp>
      <p:sp>
        <p:nvSpPr>
          <p:cNvPr id="834" name="Google Shape;834;p87"/>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sz="3600" dirty="0"/>
              <a:t>Emergent behavior from Scaling Law</a:t>
            </a:r>
            <a:endParaRPr dirty="0"/>
          </a:p>
        </p:txBody>
      </p:sp>
      <p:pic>
        <p:nvPicPr>
          <p:cNvPr id="835" name="Google Shape;835;p87" descr="Chart, line chart&#10;&#10;Description automatically generated"/>
          <p:cNvPicPr preferRelativeResize="0">
            <a:picLocks noGrp="1"/>
          </p:cNvPicPr>
          <p:nvPr>
            <p:ph idx="1"/>
          </p:nvPr>
        </p:nvPicPr>
        <p:blipFill rotWithShape="1">
          <a:blip r:embed="rId3">
            <a:alphaModFix/>
          </a:blip>
          <a:stretch/>
        </p:blipFill>
        <p:spPr>
          <a:xfrm>
            <a:off x="1438806" y="1537342"/>
            <a:ext cx="9314387" cy="4385554"/>
          </a:xfrm>
          <a:prstGeom prst="rect">
            <a:avLst/>
          </a:prstGeom>
          <a:noFill/>
          <a:ln>
            <a:noFill/>
          </a:ln>
        </p:spPr>
      </p:pic>
      <p:sp>
        <p:nvSpPr>
          <p:cNvPr id="836" name="Google Shape;836;p87"/>
          <p:cNvSpPr txBox="1"/>
          <p:nvPr/>
        </p:nvSpPr>
        <p:spPr>
          <a:xfrm>
            <a:off x="6239261" y="6207771"/>
            <a:ext cx="580158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Titillium Web" panose="00000500000000000000" pitchFamily="2" charset="0"/>
                <a:sym typeface="Arial"/>
              </a:rPr>
              <a:t>Jeff Dean </a:t>
            </a:r>
            <a:r>
              <a:rPr lang="en-US" sz="110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https://ai.googleblog.com/2023/01/google-research-2022-beyond-language.html</a:t>
            </a:r>
            <a:r>
              <a:rPr lang="en-US" sz="110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Tree>
    <p:extLst>
      <p:ext uri="{BB962C8B-B14F-4D97-AF65-F5344CB8AC3E}">
        <p14:creationId xmlns:p14="http://schemas.microsoft.com/office/powerpoint/2010/main" val="30882767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19;p41">
            <a:extLst>
              <a:ext uri="{FF2B5EF4-FFF2-40B4-BE49-F238E27FC236}">
                <a16:creationId xmlns:a16="http://schemas.microsoft.com/office/drawing/2014/main" id="{F6EFF8AE-2029-94BB-6549-D2ECF97BA07E}"/>
              </a:ext>
            </a:extLst>
          </p:cNvPr>
          <p:cNvPicPr preferRelativeResize="0"/>
          <p:nvPr/>
        </p:nvPicPr>
        <p:blipFill rotWithShape="1">
          <a:blip r:embed="rId2"/>
          <a:stretch/>
        </p:blipFill>
        <p:spPr>
          <a:xfrm>
            <a:off x="1280383" y="68263"/>
            <a:ext cx="9631234" cy="6332537"/>
          </a:xfrm>
          <a:prstGeom prst="rect">
            <a:avLst/>
          </a:prstGeom>
          <a:noFill/>
          <a:ln>
            <a:noFill/>
          </a:ln>
        </p:spPr>
      </p:pic>
      <p:sp>
        <p:nvSpPr>
          <p:cNvPr id="2" name="Slide Number Placeholder 1" hidden="1">
            <a:extLst>
              <a:ext uri="{FF2B5EF4-FFF2-40B4-BE49-F238E27FC236}">
                <a16:creationId xmlns:a16="http://schemas.microsoft.com/office/drawing/2014/main" id="{CCC5DD9F-3D23-0A18-4616-4B2BB3E7170C}"/>
              </a:ext>
            </a:extLst>
          </p:cNvPr>
          <p:cNvSpPr>
            <a:spLocks noGrp="1"/>
          </p:cNvSpPr>
          <p:nvPr>
            <p:ph type="sldNum" idx="12"/>
          </p:nvPr>
        </p:nvSpPr>
        <p:spPr/>
        <p:txBody>
          <a:bodyPr/>
          <a:lstStyle/>
          <a:p>
            <a:pPr>
              <a:spcAft>
                <a:spcPts val="600"/>
              </a:spcAft>
            </a:pPr>
            <a:fld id="{00000000-1234-1234-1234-123412341234}" type="slidenum">
              <a:rPr lang="en-US" smtClean="0"/>
              <a:pPr>
                <a:spcAft>
                  <a:spcPts val="600"/>
                </a:spcAft>
              </a:pPr>
              <a:t>93</a:t>
            </a:fld>
            <a:endParaRPr lang="en-US"/>
          </a:p>
        </p:txBody>
      </p:sp>
      <p:pic>
        <p:nvPicPr>
          <p:cNvPr id="1026" name="Picture 2" descr="ChatGPT icon PNG and SVG Vector Free Download">
            <a:extLst>
              <a:ext uri="{FF2B5EF4-FFF2-40B4-BE49-F238E27FC236}">
                <a16:creationId xmlns:a16="http://schemas.microsoft.com/office/drawing/2014/main" id="{F74B16E2-9F5D-E646-01C0-0B029530D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852" y="881958"/>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70CB97B-8F88-5C88-9326-66E0FC9CB7DB}"/>
              </a:ext>
            </a:extLst>
          </p:cNvPr>
          <p:cNvSpPr txBox="1"/>
          <p:nvPr/>
        </p:nvSpPr>
        <p:spPr>
          <a:xfrm>
            <a:off x="8266262" y="1698559"/>
            <a:ext cx="3025715" cy="1446550"/>
          </a:xfrm>
          <a:prstGeom prst="rect">
            <a:avLst/>
          </a:prstGeom>
          <a:noFill/>
        </p:spPr>
        <p:txBody>
          <a:bodyPr wrap="square">
            <a:spAutoFit/>
          </a:bodyPr>
          <a:lstStyle/>
          <a:p>
            <a:pPr algn="ctr"/>
            <a:r>
              <a:rPr kumimoji="0" lang="en-US" sz="4400" b="0" i="0" u="none" strike="noStrike" kern="0" cap="none" spc="0" normalizeH="0" baseline="0" noProof="0" dirty="0">
                <a:ln>
                  <a:noFill/>
                </a:ln>
                <a:solidFill>
                  <a:srgbClr val="7A0019"/>
                </a:solidFill>
                <a:effectLst/>
                <a:uLnTx/>
                <a:uFillTx/>
                <a:latin typeface="Titillium Web" panose="00000500000000000000" pitchFamily="2" charset="0"/>
                <a:cs typeface="Arial"/>
                <a:sym typeface="Arial"/>
              </a:rPr>
              <a:t>Generalist NLP Agent</a:t>
            </a:r>
            <a:endParaRPr lang="en-US" dirty="0"/>
          </a:p>
        </p:txBody>
      </p:sp>
    </p:spTree>
    <p:extLst>
      <p:ext uri="{BB962C8B-B14F-4D97-AF65-F5344CB8AC3E}">
        <p14:creationId xmlns:p14="http://schemas.microsoft.com/office/powerpoint/2010/main" val="239912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7" name="Google Shape;777;p8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94</a:t>
            </a:fld>
            <a:endParaRPr sz="1200" b="0" i="0" u="none" strike="noStrike" cap="none" dirty="0">
              <a:solidFill>
                <a:schemeClr val="lt1"/>
              </a:solidFill>
              <a:ea typeface="Arial"/>
              <a:sym typeface="Arial"/>
            </a:endParaRPr>
          </a:p>
        </p:txBody>
      </p:sp>
      <p:sp>
        <p:nvSpPr>
          <p:cNvPr id="776" name="Google Shape;776;p81"/>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Generalist AI Agent</a:t>
            </a:r>
            <a:endParaRPr dirty="0"/>
          </a:p>
        </p:txBody>
      </p:sp>
      <p:pic>
        <p:nvPicPr>
          <p:cNvPr id="778" name="Google Shape;778;p81"/>
          <p:cNvPicPr preferRelativeResize="0"/>
          <p:nvPr/>
        </p:nvPicPr>
        <p:blipFill rotWithShape="1">
          <a:blip r:embed="rId3">
            <a:alphaModFix/>
          </a:blip>
          <a:srcRect l="29408" t="27912" r="4786" b="24311"/>
          <a:stretch/>
        </p:blipFill>
        <p:spPr>
          <a:xfrm>
            <a:off x="289711" y="2485635"/>
            <a:ext cx="5549682" cy="2742668"/>
          </a:xfrm>
          <a:prstGeom prst="rect">
            <a:avLst/>
          </a:prstGeom>
          <a:noFill/>
          <a:ln>
            <a:noFill/>
          </a:ln>
        </p:spPr>
      </p:pic>
      <p:sp>
        <p:nvSpPr>
          <p:cNvPr id="779" name="Google Shape;779;p81"/>
          <p:cNvSpPr txBox="1"/>
          <p:nvPr/>
        </p:nvSpPr>
        <p:spPr>
          <a:xfrm>
            <a:off x="4565736" y="6087083"/>
            <a:ext cx="334129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https://chat.openai.com/chat</a:t>
            </a:r>
            <a:r>
              <a:rPr lang="en-US" b="0" i="0" u="none" strike="noStrike" cap="none" dirty="0">
                <a:solidFill>
                  <a:schemeClr val="dk1"/>
                </a:solidFill>
                <a:latin typeface="Titillium Web" panose="00000500000000000000" pitchFamily="2" charset="0"/>
                <a:sym typeface="Arial"/>
              </a:rPr>
              <a:t> </a:t>
            </a:r>
            <a:endParaRPr sz="1100" b="0" i="0" u="none" strike="noStrike" cap="none" dirty="0">
              <a:solidFill>
                <a:srgbClr val="000000"/>
              </a:solidFill>
              <a:latin typeface="Titillium Web" panose="00000500000000000000" pitchFamily="2" charset="0"/>
              <a:sym typeface="Arial"/>
            </a:endParaRPr>
          </a:p>
        </p:txBody>
      </p:sp>
      <p:pic>
        <p:nvPicPr>
          <p:cNvPr id="780" name="Google Shape;780;p81" descr="Graphical user interface, text, application&#10;&#10;Description automatically generated"/>
          <p:cNvPicPr preferRelativeResize="0"/>
          <p:nvPr/>
        </p:nvPicPr>
        <p:blipFill rotWithShape="1">
          <a:blip r:embed="rId5">
            <a:alphaModFix/>
          </a:blip>
          <a:srcRect r="2805" b="24513"/>
          <a:stretch/>
        </p:blipFill>
        <p:spPr>
          <a:xfrm>
            <a:off x="269659" y="1097171"/>
            <a:ext cx="4296077" cy="1014077"/>
          </a:xfrm>
          <a:prstGeom prst="rect">
            <a:avLst/>
          </a:prstGeom>
          <a:noFill/>
          <a:ln>
            <a:noFill/>
          </a:ln>
        </p:spPr>
      </p:pic>
      <p:pic>
        <p:nvPicPr>
          <p:cNvPr id="781" name="Google Shape;781;p81"/>
          <p:cNvPicPr preferRelativeResize="0"/>
          <p:nvPr/>
        </p:nvPicPr>
        <p:blipFill rotWithShape="1">
          <a:blip r:embed="rId6">
            <a:alphaModFix/>
          </a:blip>
          <a:srcRect l="30636" t="10909" r="8466" b="24444"/>
          <a:stretch/>
        </p:blipFill>
        <p:spPr>
          <a:xfrm>
            <a:off x="6120441" y="1922607"/>
            <a:ext cx="5549682" cy="3898771"/>
          </a:xfrm>
          <a:prstGeom prst="rect">
            <a:avLst/>
          </a:prstGeom>
          <a:noFill/>
          <a:ln>
            <a:noFill/>
          </a:ln>
        </p:spPr>
      </p:pic>
      <p:pic>
        <p:nvPicPr>
          <p:cNvPr id="782" name="Google Shape;782;p81" descr="Graphical user interface, text, application&#10;&#10;Description automatically generated"/>
          <p:cNvPicPr preferRelativeResize="0"/>
          <p:nvPr/>
        </p:nvPicPr>
        <p:blipFill rotWithShape="1">
          <a:blip r:embed="rId7">
            <a:alphaModFix/>
          </a:blip>
          <a:srcRect r="6852" b="38977"/>
          <a:stretch/>
        </p:blipFill>
        <p:spPr>
          <a:xfrm>
            <a:off x="6096000" y="899122"/>
            <a:ext cx="3695759" cy="8904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8" name="Google Shape;788;p8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ea typeface="Arial"/>
                <a:sym typeface="Arial"/>
              </a:rPr>
              <a:t>95</a:t>
            </a:fld>
            <a:endParaRPr sz="1200" b="0" i="0" u="none" strike="noStrike" cap="none" dirty="0">
              <a:solidFill>
                <a:schemeClr val="lt1"/>
              </a:solidFill>
              <a:ea typeface="Arial"/>
              <a:sym typeface="Arial"/>
            </a:endParaRPr>
          </a:p>
        </p:txBody>
      </p:sp>
      <p:sp>
        <p:nvSpPr>
          <p:cNvPr id="787" name="Google Shape;787;p8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Generalist AI Agent</a:t>
            </a:r>
            <a:endParaRPr dirty="0"/>
          </a:p>
        </p:txBody>
      </p:sp>
      <p:pic>
        <p:nvPicPr>
          <p:cNvPr id="790" name="Google Shape;790;p82" descr="Graphical user interface, text, application&#10;&#10;Description automatically generated"/>
          <p:cNvPicPr preferRelativeResize="0"/>
          <p:nvPr/>
        </p:nvPicPr>
        <p:blipFill rotWithShape="1">
          <a:blip r:embed="rId3">
            <a:alphaModFix/>
          </a:blip>
          <a:srcRect r="11938" b="53737"/>
          <a:stretch/>
        </p:blipFill>
        <p:spPr>
          <a:xfrm>
            <a:off x="386281" y="1213427"/>
            <a:ext cx="3694013" cy="912739"/>
          </a:xfrm>
          <a:prstGeom prst="rect">
            <a:avLst/>
          </a:prstGeom>
          <a:noFill/>
          <a:ln>
            <a:noFill/>
          </a:ln>
        </p:spPr>
      </p:pic>
      <p:pic>
        <p:nvPicPr>
          <p:cNvPr id="791" name="Google Shape;791;p82"/>
          <p:cNvPicPr preferRelativeResize="0"/>
          <p:nvPr/>
        </p:nvPicPr>
        <p:blipFill rotWithShape="1">
          <a:blip r:embed="rId4">
            <a:alphaModFix/>
          </a:blip>
          <a:srcRect l="30548" t="10773" r="9254" b="23097"/>
          <a:stretch/>
        </p:blipFill>
        <p:spPr>
          <a:xfrm>
            <a:off x="386281" y="2126166"/>
            <a:ext cx="5565946" cy="3960917"/>
          </a:xfrm>
          <a:prstGeom prst="rect">
            <a:avLst/>
          </a:prstGeom>
          <a:noFill/>
          <a:ln>
            <a:noFill/>
          </a:ln>
        </p:spPr>
      </p:pic>
      <p:pic>
        <p:nvPicPr>
          <p:cNvPr id="792" name="Google Shape;792;p82" descr="Text&#10;&#10;Description automatically generated with medium confidence"/>
          <p:cNvPicPr preferRelativeResize="0"/>
          <p:nvPr/>
        </p:nvPicPr>
        <p:blipFill rotWithShape="1">
          <a:blip r:embed="rId5">
            <a:alphaModFix/>
          </a:blip>
          <a:srcRect r="39739"/>
          <a:stretch/>
        </p:blipFill>
        <p:spPr>
          <a:xfrm>
            <a:off x="6274147" y="109469"/>
            <a:ext cx="2654193" cy="1730354"/>
          </a:xfrm>
          <a:prstGeom prst="rect">
            <a:avLst/>
          </a:prstGeom>
          <a:noFill/>
          <a:ln>
            <a:noFill/>
          </a:ln>
        </p:spPr>
      </p:pic>
      <p:pic>
        <p:nvPicPr>
          <p:cNvPr id="793" name="Google Shape;793;p82"/>
          <p:cNvPicPr preferRelativeResize="0"/>
          <p:nvPr/>
        </p:nvPicPr>
        <p:blipFill rotWithShape="1">
          <a:blip r:embed="rId6">
            <a:alphaModFix/>
          </a:blip>
          <a:srcRect l="30724" t="11583" r="5398" b="24983"/>
          <a:stretch/>
        </p:blipFill>
        <p:spPr>
          <a:xfrm>
            <a:off x="6335819" y="1923691"/>
            <a:ext cx="5469900" cy="3850097"/>
          </a:xfrm>
          <a:prstGeom prst="rect">
            <a:avLst/>
          </a:prstGeom>
          <a:noFill/>
          <a:ln>
            <a:noFill/>
          </a:ln>
        </p:spPr>
      </p:pic>
      <p:sp>
        <p:nvSpPr>
          <p:cNvPr id="5" name="Google Shape;779;p81">
            <a:extLst>
              <a:ext uri="{FF2B5EF4-FFF2-40B4-BE49-F238E27FC236}">
                <a16:creationId xmlns:a16="http://schemas.microsoft.com/office/drawing/2014/main" id="{82CDD012-D2DB-34EE-314E-0F50685B7214}"/>
              </a:ext>
            </a:extLst>
          </p:cNvPr>
          <p:cNvSpPr txBox="1"/>
          <p:nvPr/>
        </p:nvSpPr>
        <p:spPr>
          <a:xfrm>
            <a:off x="4565736" y="6087083"/>
            <a:ext cx="334129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b="0" i="0" u="sng" strike="noStrike" cap="none" dirty="0">
                <a:solidFill>
                  <a:schemeClr val="dk1"/>
                </a:solidFill>
                <a:latin typeface="Titillium Web" panose="00000500000000000000" pitchFamily="2" charset="0"/>
                <a:sym typeface="Arial"/>
                <a:hlinkClick r:id="rId7">
                  <a:extLst>
                    <a:ext uri="{A12FA001-AC4F-418D-AE19-62706E023703}">
                      <ahyp:hlinkClr xmlns:ahyp="http://schemas.microsoft.com/office/drawing/2018/hyperlinkcolor" val="tx"/>
                    </a:ext>
                  </a:extLst>
                </a:hlinkClick>
              </a:rPr>
              <a:t>https://chat.openai.com/chat</a:t>
            </a:r>
            <a:r>
              <a:rPr lang="en-US" b="0" i="0" u="none" strike="noStrike" cap="none" dirty="0">
                <a:solidFill>
                  <a:schemeClr val="dk1"/>
                </a:solidFill>
                <a:latin typeface="Titillium Web" panose="00000500000000000000" pitchFamily="2" charset="0"/>
                <a:sym typeface="Arial"/>
              </a:rPr>
              <a:t> </a:t>
            </a:r>
            <a:endParaRPr sz="1100" b="0" i="0" u="none" strike="noStrike" cap="none" dirty="0">
              <a:solidFill>
                <a:srgbClr val="000000"/>
              </a:solidFill>
              <a:latin typeface="Titillium Web" panose="0000050000000000000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A23DAA-DCDD-F025-E14A-14DB2952B777}"/>
              </a:ext>
            </a:extLst>
          </p:cNvPr>
          <p:cNvSpPr>
            <a:spLocks noGrp="1"/>
          </p:cNvSpPr>
          <p:nvPr>
            <p:ph type="sldNum" idx="12"/>
          </p:nvPr>
        </p:nvSpPr>
        <p:spPr/>
        <p:txBody>
          <a:bodyPr/>
          <a:lstStyle/>
          <a:p>
            <a:fld id="{00000000-1234-1234-1234-123412341234}" type="slidenum">
              <a:rPr lang="en-US" smtClean="0"/>
              <a:pPr/>
              <a:t>96</a:t>
            </a:fld>
            <a:endParaRPr lang="en-US" dirty="0"/>
          </a:p>
        </p:txBody>
      </p:sp>
      <p:pic>
        <p:nvPicPr>
          <p:cNvPr id="7170" name="Picture 2" descr="WebArena: A Realistic Web Environment for Building Autonomous Agents - CMU  Foundation and Language Model Center - Carnegie Mellon University">
            <a:extLst>
              <a:ext uri="{FF2B5EF4-FFF2-40B4-BE49-F238E27FC236}">
                <a16:creationId xmlns:a16="http://schemas.microsoft.com/office/drawing/2014/main" id="{93DD1535-AEDB-34BD-85F2-E2C1AAAE2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023" y="1036145"/>
            <a:ext cx="10355953" cy="506875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776;p81">
            <a:extLst>
              <a:ext uri="{FF2B5EF4-FFF2-40B4-BE49-F238E27FC236}">
                <a16:creationId xmlns:a16="http://schemas.microsoft.com/office/drawing/2014/main" id="{B5E9BEDF-F763-BEBA-7B79-F547C0AC208B}"/>
              </a:ext>
            </a:extLst>
          </p:cNvPr>
          <p:cNvSpPr txBox="1">
            <a:spLocks noGrp="1"/>
          </p:cNvSpPr>
          <p:nvPr>
            <p:ph type="title"/>
          </p:nvPr>
        </p:nvSpPr>
        <p:spPr>
          <a:xfrm>
            <a:off x="198408" y="109468"/>
            <a:ext cx="11844066" cy="11430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Web Based Agent</a:t>
            </a:r>
            <a:endParaRPr dirty="0"/>
          </a:p>
        </p:txBody>
      </p:sp>
    </p:spTree>
    <p:extLst>
      <p:ext uri="{BB962C8B-B14F-4D97-AF65-F5344CB8AC3E}">
        <p14:creationId xmlns:p14="http://schemas.microsoft.com/office/powerpoint/2010/main" val="488560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A23DAA-DCDD-F025-E14A-14DB2952B777}"/>
              </a:ext>
            </a:extLst>
          </p:cNvPr>
          <p:cNvSpPr>
            <a:spLocks noGrp="1"/>
          </p:cNvSpPr>
          <p:nvPr>
            <p:ph type="sldNum" idx="12"/>
          </p:nvPr>
        </p:nvSpPr>
        <p:spPr/>
        <p:txBody>
          <a:bodyPr/>
          <a:lstStyle/>
          <a:p>
            <a:fld id="{00000000-1234-1234-1234-123412341234}" type="slidenum">
              <a:rPr lang="en-US" smtClean="0"/>
              <a:pPr/>
              <a:t>97</a:t>
            </a:fld>
            <a:endParaRPr lang="en-US" dirty="0"/>
          </a:p>
        </p:txBody>
      </p:sp>
      <p:sp>
        <p:nvSpPr>
          <p:cNvPr id="3" name="Google Shape;787;p82">
            <a:extLst>
              <a:ext uri="{FF2B5EF4-FFF2-40B4-BE49-F238E27FC236}">
                <a16:creationId xmlns:a16="http://schemas.microsoft.com/office/drawing/2014/main" id="{DEFF6371-E306-7787-79D6-3EEF57FCF509}"/>
              </a:ext>
            </a:extLst>
          </p:cNvPr>
          <p:cNvSpPr txBox="1">
            <a:spLocks noGrp="1"/>
          </p:cNvSpPr>
          <p:nvPr>
            <p:ph type="title"/>
          </p:nvPr>
        </p:nvSpPr>
        <p:spPr>
          <a:xfrm>
            <a:off x="198408" y="109468"/>
            <a:ext cx="11844066" cy="11430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7A0019"/>
              </a:buClr>
              <a:buSzPts val="1400"/>
              <a:buFont typeface="Arial"/>
              <a:buNone/>
            </a:pPr>
            <a:r>
              <a:rPr lang="en-US" dirty="0"/>
              <a:t>Reasoning (Test-time compute/scaling)</a:t>
            </a:r>
            <a:endParaRPr dirty="0"/>
          </a:p>
        </p:txBody>
      </p:sp>
      <p:pic>
        <p:nvPicPr>
          <p:cNvPr id="4" name="Picture 3">
            <a:extLst>
              <a:ext uri="{FF2B5EF4-FFF2-40B4-BE49-F238E27FC236}">
                <a16:creationId xmlns:a16="http://schemas.microsoft.com/office/drawing/2014/main" id="{CAD70B92-415F-13D7-5CC5-7245321E9506}"/>
              </a:ext>
            </a:extLst>
          </p:cNvPr>
          <p:cNvPicPr>
            <a:picLocks noChangeAspect="1"/>
          </p:cNvPicPr>
          <p:nvPr/>
        </p:nvPicPr>
        <p:blipFill>
          <a:blip r:embed="rId2"/>
          <a:stretch>
            <a:fillRect/>
          </a:stretch>
        </p:blipFill>
        <p:spPr>
          <a:xfrm>
            <a:off x="375033" y="1902871"/>
            <a:ext cx="4727053" cy="3052258"/>
          </a:xfrm>
          <a:prstGeom prst="rect">
            <a:avLst/>
          </a:prstGeom>
        </p:spPr>
      </p:pic>
      <p:pic>
        <p:nvPicPr>
          <p:cNvPr id="12292" name="Picture 4" descr="DeepSeek's latest R1-Zero model matches OpenAI's o1 in reasoning benchmarks">
            <a:extLst>
              <a:ext uri="{FF2B5EF4-FFF2-40B4-BE49-F238E27FC236}">
                <a16:creationId xmlns:a16="http://schemas.microsoft.com/office/drawing/2014/main" id="{B7CF6F02-FB1F-4236-46CF-A6BC59C2B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086" y="1902871"/>
            <a:ext cx="7089913" cy="322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12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98</a:t>
            </a:fld>
            <a:endParaRPr dirty="0"/>
          </a:p>
        </p:txBody>
      </p:sp>
      <p:sp>
        <p:nvSpPr>
          <p:cNvPr id="842" name="Google Shape;842;p88"/>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7A0019"/>
              </a:buClr>
              <a:buSzPts val="1400"/>
              <a:buFont typeface="Arial"/>
              <a:buNone/>
            </a:pPr>
            <a:r>
              <a:rPr lang="en-US" dirty="0"/>
              <a:t>Generalist AI across different modalities</a:t>
            </a:r>
            <a:endParaRPr dirty="0"/>
          </a:p>
        </p:txBody>
      </p:sp>
      <p:pic>
        <p:nvPicPr>
          <p:cNvPr id="844" name="Google Shape;844;p88" descr="No alternative text description for this image"/>
          <p:cNvPicPr preferRelativeResize="0"/>
          <p:nvPr/>
        </p:nvPicPr>
        <p:blipFill rotWithShape="1">
          <a:blip r:embed="rId3">
            <a:alphaModFix/>
          </a:blip>
          <a:srcRect/>
          <a:stretch/>
        </p:blipFill>
        <p:spPr>
          <a:xfrm>
            <a:off x="1552342" y="1163676"/>
            <a:ext cx="9087315" cy="4857562"/>
          </a:xfrm>
          <a:prstGeom prst="rect">
            <a:avLst/>
          </a:prstGeom>
          <a:noFill/>
          <a:ln>
            <a:noFill/>
          </a:ln>
        </p:spPr>
      </p:pic>
      <p:sp>
        <p:nvSpPr>
          <p:cNvPr id="845" name="Google Shape;845;p88"/>
          <p:cNvSpPr txBox="1"/>
          <p:nvPr/>
        </p:nvSpPr>
        <p:spPr>
          <a:xfrm>
            <a:off x="6239261" y="6207771"/>
            <a:ext cx="580158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Titillium Web" panose="00000500000000000000" pitchFamily="2" charset="0"/>
                <a:sym typeface="Arial"/>
              </a:rPr>
              <a:t>Jeff Dean </a:t>
            </a:r>
            <a:r>
              <a:rPr lang="en-US" sz="110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https://ai.googleblog.com/2023/01/google-research-2022-beyond-language.html</a:t>
            </a:r>
            <a:r>
              <a:rPr lang="en-US" sz="110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9" name="Google Shape;719;p7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99</a:t>
            </a:fld>
            <a:endParaRPr dirty="0"/>
          </a:p>
        </p:txBody>
      </p:sp>
      <p:sp>
        <p:nvSpPr>
          <p:cNvPr id="6" name="Title 5">
            <a:extLst>
              <a:ext uri="{FF2B5EF4-FFF2-40B4-BE49-F238E27FC236}">
                <a16:creationId xmlns:a16="http://schemas.microsoft.com/office/drawing/2014/main" id="{1F75B1F6-7948-A3F5-CA37-D87FE2B998DC}"/>
              </a:ext>
            </a:extLst>
          </p:cNvPr>
          <p:cNvSpPr>
            <a:spLocks noGrp="1"/>
          </p:cNvSpPr>
          <p:nvPr>
            <p:ph type="title"/>
          </p:nvPr>
        </p:nvSpPr>
        <p:spPr/>
        <p:txBody>
          <a:bodyPr/>
          <a:lstStyle/>
          <a:p>
            <a:r>
              <a:rPr lang="en-US" dirty="0"/>
              <a:t>Scaling Law in Vision-Language Model</a:t>
            </a:r>
          </a:p>
        </p:txBody>
      </p:sp>
      <p:pic>
        <p:nvPicPr>
          <p:cNvPr id="720" name="Google Shape;720;p74"/>
          <p:cNvPicPr preferRelativeResize="0"/>
          <p:nvPr/>
        </p:nvPicPr>
        <p:blipFill rotWithShape="1">
          <a:blip r:embed="rId3">
            <a:alphaModFix/>
          </a:blip>
          <a:srcRect/>
          <a:stretch/>
        </p:blipFill>
        <p:spPr>
          <a:xfrm>
            <a:off x="1200280" y="1481295"/>
            <a:ext cx="10349714" cy="2897920"/>
          </a:xfrm>
          <a:prstGeom prst="rect">
            <a:avLst/>
          </a:prstGeom>
          <a:noFill/>
          <a:ln>
            <a:noFill/>
          </a:ln>
        </p:spPr>
      </p:pic>
      <p:sp>
        <p:nvSpPr>
          <p:cNvPr id="721" name="Google Shape;721;p74"/>
          <p:cNvSpPr txBox="1"/>
          <p:nvPr/>
        </p:nvSpPr>
        <p:spPr>
          <a:xfrm>
            <a:off x="1044230" y="4864988"/>
            <a:ext cx="10661815"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757575"/>
                </a:solidFill>
                <a:latin typeface="Titillium Web" panose="00000500000000000000" pitchFamily="2" charset="0"/>
                <a:sym typeface="Arial"/>
              </a:rPr>
              <a:t>Figure 4. The generated image for the text “</a:t>
            </a:r>
            <a:r>
              <a:rPr lang="en-US" sz="1800" b="0" i="1" u="none" strike="noStrike" cap="none" dirty="0">
                <a:solidFill>
                  <a:srgbClr val="9B4053"/>
                </a:solidFill>
                <a:latin typeface="Titillium Web" panose="00000500000000000000" pitchFamily="2" charset="0"/>
                <a:sym typeface="Arial"/>
              </a:rPr>
              <a:t>A portrait photo of a kangaroo wearing an orange hoodie and blue sunglasses standing on the grass in front of the Sydney Opera House holding a sign on the chest that says Welcome Friends!”</a:t>
            </a:r>
            <a:r>
              <a:rPr lang="en-US" sz="1800" b="0" i="1" u="none" strike="noStrike" cap="none" dirty="0">
                <a:solidFill>
                  <a:srgbClr val="757575"/>
                </a:solidFill>
                <a:latin typeface="Titillium Web" panose="00000500000000000000" pitchFamily="2" charset="0"/>
                <a:sym typeface="Arial"/>
              </a:rPr>
              <a:t>. Note the model gets the text in the image “welcome friends” correct at 20B. </a:t>
            </a:r>
            <a:endParaRPr sz="1800" b="0" i="0" u="none" strike="noStrike" cap="none" dirty="0">
              <a:solidFill>
                <a:schemeClr val="dk1"/>
              </a:solidFill>
              <a:latin typeface="Titillium Web" panose="00000500000000000000" pitchFamily="2" charset="0"/>
              <a:sym typeface="Arial"/>
            </a:endParaRPr>
          </a:p>
        </p:txBody>
      </p:sp>
      <p:sp>
        <p:nvSpPr>
          <p:cNvPr id="722" name="Google Shape;722;p74"/>
          <p:cNvSpPr txBox="1"/>
          <p:nvPr/>
        </p:nvSpPr>
        <p:spPr>
          <a:xfrm>
            <a:off x="7233202" y="6207771"/>
            <a:ext cx="6097656"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dirty="0">
                <a:solidFill>
                  <a:schemeClr val="dk1"/>
                </a:solidFill>
                <a:latin typeface="Titillium Web" panose="00000500000000000000" pitchFamily="2" charset="0"/>
                <a:sym typeface="Arial"/>
                <a:hlinkClick r:id="rId4">
                  <a:extLst>
                    <a:ext uri="{A12FA001-AC4F-418D-AE19-62706E023703}">
                      <ahyp:hlinkClr xmlns:ahyp="http://schemas.microsoft.com/office/drawing/2018/hyperlinkcolor" val="tx"/>
                    </a:ext>
                  </a:extLst>
                </a:hlinkClick>
              </a:rPr>
              <a:t>https://towardsdatascience.com/a-quiet-shift-in-the-nlp-ecosystem-84672b8ec7af</a:t>
            </a:r>
            <a:r>
              <a:rPr lang="en-US" sz="1050" b="0" i="0" u="none" strike="noStrike" cap="none" dirty="0">
                <a:solidFill>
                  <a:schemeClr val="dk1"/>
                </a:solidFill>
                <a:latin typeface="Titillium Web" panose="00000500000000000000" pitchFamily="2" charset="0"/>
                <a:sym typeface="Arial"/>
              </a:rPr>
              <a:t> </a:t>
            </a:r>
            <a:endParaRPr sz="1400" b="0" i="0" u="none" strike="noStrike" cap="none" dirty="0">
              <a:solidFill>
                <a:srgbClr val="000000"/>
              </a:solidFill>
              <a:latin typeface="Titillium Web" panose="00000500000000000000" pitchFamily="2" charset="0"/>
              <a:sym typeface="Arial"/>
            </a:endParaRPr>
          </a:p>
        </p:txBody>
      </p:sp>
    </p:spTree>
    <p:extLst>
      <p:ext uri="{BB962C8B-B14F-4D97-AF65-F5344CB8AC3E}">
        <p14:creationId xmlns:p14="http://schemas.microsoft.com/office/powerpoint/2010/main" val="3100679830"/>
      </p:ext>
    </p:extLst>
  </p:cSld>
  <p:clrMapOvr>
    <a:masterClrMapping/>
  </p:clrMapOvr>
</p:sld>
</file>

<file path=ppt/theme/theme1.xml><?xml version="1.0" encoding="utf-8"?>
<a:theme xmlns:a="http://schemas.openxmlformats.org/drawingml/2006/main" name="SVP-regents-PowerPoint-HD-3">
  <a:themeElements>
    <a:clrScheme name="Custom 1">
      <a:dk1>
        <a:srgbClr val="000000"/>
      </a:dk1>
      <a:lt1>
        <a:srgbClr val="FFFFFF"/>
      </a:lt1>
      <a:dk2>
        <a:srgbClr val="1F497D"/>
      </a:dk2>
      <a:lt2>
        <a:srgbClr val="D7D9D7"/>
      </a:lt2>
      <a:accent1>
        <a:srgbClr val="7A0019"/>
      </a:accent1>
      <a:accent2>
        <a:srgbClr val="FFCC33"/>
      </a:accent2>
      <a:accent3>
        <a:srgbClr val="C82936"/>
      </a:accent3>
      <a:accent4>
        <a:srgbClr val="003D4C"/>
      </a:accent4>
      <a:accent5>
        <a:srgbClr val="79C9C7"/>
      </a:accent5>
      <a:accent6>
        <a:srgbClr val="F79646"/>
      </a:accent6>
      <a:hlink>
        <a:srgbClr val="0000FF"/>
      </a:hlink>
      <a:folHlink>
        <a:srgbClr val="800080"/>
      </a:folHlink>
    </a:clrScheme>
    <a:fontScheme name="Custom 2">
      <a:majorFont>
        <a:latin typeface="Titillium Web"/>
        <a:ea typeface="Titillium Web"/>
        <a:cs typeface=""/>
      </a:majorFont>
      <a:minorFont>
        <a:latin typeface="Titillium Web"/>
        <a:ea typeface="Titillium We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3172</Words>
  <Application>Microsoft Macintosh PowerPoint</Application>
  <PresentationFormat>Widescreen</PresentationFormat>
  <Paragraphs>436</Paragraphs>
  <Slides>108</Slides>
  <Notes>97</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108</vt:i4>
      </vt:variant>
    </vt:vector>
  </HeadingPairs>
  <TitlesOfParts>
    <vt:vector size="120" baseType="lpstr">
      <vt:lpstr>Georgia</vt:lpstr>
      <vt:lpstr>Calibri</vt:lpstr>
      <vt:lpstr>Noto Sans Symbols</vt:lpstr>
      <vt:lpstr>Times</vt:lpstr>
      <vt:lpstr>Wingdings</vt:lpstr>
      <vt:lpstr>Courier New</vt:lpstr>
      <vt:lpstr>Corbel</vt:lpstr>
      <vt:lpstr>Arial</vt:lpstr>
      <vt:lpstr>Titillium Web</vt:lpstr>
      <vt:lpstr>Roboto</vt:lpstr>
      <vt:lpstr>Times New Roman</vt:lpstr>
      <vt:lpstr>SVP-regents-PowerPoint-HD-3</vt:lpstr>
      <vt:lpstr>CSCI 5541: Natural Language Processing</vt:lpstr>
      <vt:lpstr>Recitation and In-class Tutorials (next week) Announcement to Come Tomorrow via Slack</vt:lpstr>
      <vt:lpstr>Announcement</vt:lpstr>
      <vt:lpstr>Outline</vt:lpstr>
      <vt:lpstr>NLP is interdisciplinary</vt:lpstr>
      <vt:lpstr>NLP vs (Computational) Linguistics</vt:lpstr>
      <vt:lpstr>PowerPoint Presentation</vt:lpstr>
      <vt:lpstr>PowerPoint Presentation</vt:lpstr>
      <vt:lpstr>Language as Formal Logic</vt:lpstr>
      <vt:lpstr>Language as Social Activity</vt:lpstr>
      <vt:lpstr>How biased are our mental models to Language?</vt:lpstr>
      <vt:lpstr>PowerPoint Presentation</vt:lpstr>
      <vt:lpstr>Processing as sorting and clouding</vt:lpstr>
      <vt:lpstr>Processing as understanding sentiment</vt:lpstr>
      <vt:lpstr>Processing as assistant</vt:lpstr>
      <vt:lpstr>Processing as question answering</vt:lpstr>
      <vt:lpstr>Processing as translation</vt:lpstr>
      <vt:lpstr>Processing as (email) assistant</vt:lpstr>
      <vt:lpstr>Processing as communication</vt:lpstr>
      <vt:lpstr>PowerPoint Presentation</vt:lpstr>
      <vt:lpstr>PowerPoint Presentation</vt:lpstr>
      <vt:lpstr>LLMs Keep Conquering New Benchmarks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consists of many levels of structure</vt:lpstr>
      <vt:lpstr>PowerPoint Presentation</vt:lpstr>
      <vt:lpstr>Phonology</vt:lpstr>
      <vt:lpstr>Words</vt:lpstr>
      <vt:lpstr>Morphology</vt:lpstr>
      <vt:lpstr>Parts of Speech (POS)</vt:lpstr>
      <vt:lpstr>Parts of Speech (POS)</vt:lpstr>
      <vt:lpstr>Syntax</vt:lpstr>
      <vt:lpstr>Syntax</vt:lpstr>
      <vt:lpstr>Semantics</vt:lpstr>
      <vt:lpstr>Discourse (Pragmatics)</vt:lpstr>
      <vt:lpstr>Language consists of many levels of structure</vt:lpstr>
      <vt:lpstr>What makes language difficult?</vt:lpstr>
      <vt:lpstr>Ambiguity at multiple levels</vt:lpstr>
      <vt:lpstr>Ambiguity at multiple levels</vt:lpstr>
      <vt:lpstr>“I saw her duck with a telescope”</vt:lpstr>
      <vt:lpstr>Scale: Applications x Languages</vt:lpstr>
      <vt:lpstr>Sparsity</vt:lpstr>
      <vt:lpstr>Word Frequency Distribution</vt:lpstr>
      <vt:lpstr>Zipf’s Law</vt:lpstr>
      <vt:lpstr>Variation over Domains</vt:lpstr>
      <vt:lpstr>Application x Languages x Domains</vt:lpstr>
      <vt:lpstr>Variation over Time</vt:lpstr>
      <vt:lpstr>Variation over Time</vt:lpstr>
      <vt:lpstr>Variation over Location</vt:lpstr>
      <vt:lpstr>Beyond conventional meaning</vt:lpstr>
      <vt:lpstr>Implicit meaning behind language and Pragmatics</vt:lpstr>
      <vt:lpstr>Unknown Representation</vt:lpstr>
      <vt:lpstr>Summary</vt:lpstr>
      <vt:lpstr>PowerPoint Presentation</vt:lpstr>
      <vt:lpstr>Methods</vt:lpstr>
      <vt:lpstr>Methods</vt:lpstr>
      <vt:lpstr>Representations</vt:lpstr>
      <vt:lpstr>Representations (Developing Attention)</vt:lpstr>
      <vt:lpstr>PowerPoint Presentation</vt:lpstr>
      <vt:lpstr>PowerPoint Presentation</vt:lpstr>
      <vt:lpstr>PowerPoint Presentation</vt:lpstr>
      <vt:lpstr>PowerPoint Presentation</vt:lpstr>
      <vt:lpstr>Scaling up!</vt:lpstr>
      <vt:lpstr>PowerPoint Presentation</vt:lpstr>
      <vt:lpstr>PowerPoint Presentation</vt:lpstr>
      <vt:lpstr>The Leading Players</vt:lpstr>
      <vt:lpstr>PowerPoint Presentation</vt:lpstr>
      <vt:lpstr>PowerPoint Presentation</vt:lpstr>
      <vt:lpstr>PowerPoint Presentation</vt:lpstr>
      <vt:lpstr>PowerPoint Presentation</vt:lpstr>
      <vt:lpstr>PowerPoint Presentation</vt:lpstr>
      <vt:lpstr>PowerPoint Presentation</vt:lpstr>
      <vt:lpstr>Sentence classification via Prompting</vt:lpstr>
      <vt:lpstr>Text Summarization via Prompting</vt:lpstr>
      <vt:lpstr>Relation Extraction via Prompting</vt:lpstr>
      <vt:lpstr>Email Generation via Prompting</vt:lpstr>
      <vt:lpstr>Code Generation via Prompting</vt:lpstr>
      <vt:lpstr>Mathematical Reasoning via Prompting</vt:lpstr>
      <vt:lpstr>Chain-of-Thought Prompting</vt:lpstr>
      <vt:lpstr>Chain-of-Thought Prompting</vt:lpstr>
      <vt:lpstr>PowerPoint Presentation</vt:lpstr>
      <vt:lpstr>Scaling law in language model</vt:lpstr>
      <vt:lpstr>PowerPoint Presentation</vt:lpstr>
      <vt:lpstr>PowerPoint Presentation</vt:lpstr>
      <vt:lpstr>PowerPoint Presentation</vt:lpstr>
      <vt:lpstr>PowerPoint Presentation</vt:lpstr>
      <vt:lpstr>Emergent behavior from Scaling Law</vt:lpstr>
      <vt:lpstr>PowerPoint Presentation</vt:lpstr>
      <vt:lpstr>Generalist AI Agent</vt:lpstr>
      <vt:lpstr>Generalist AI Agent</vt:lpstr>
      <vt:lpstr>Web Based Agent</vt:lpstr>
      <vt:lpstr>Reasoning (Test-time compute/scaling)</vt:lpstr>
      <vt:lpstr>Generalist AI across different modalities</vt:lpstr>
      <vt:lpstr>Scaling Law in Vision-Language Model</vt:lpstr>
      <vt:lpstr>Beyond Language</vt:lpstr>
      <vt:lpstr>PowerPoint Presentation</vt:lpstr>
      <vt:lpstr>Limits of scaling</vt:lpstr>
      <vt:lpstr>Falling Short</vt:lpstr>
      <vt:lpstr>AI “arms race” by Big Tech</vt:lpstr>
      <vt:lpstr>Growth Economics and High CapEx</vt:lpstr>
      <vt:lpstr>The Game Theory of the AI Arms Race</vt:lpstr>
      <vt:lpstr>What if They are Wrong? (it will sting, but they will probably be fine…unless margin increases)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5541: Natural Language Processing</dc:title>
  <dc:creator>Dongyeop Kang</dc:creator>
  <cp:lastModifiedBy>James T Mooney</cp:lastModifiedBy>
  <cp:revision>33</cp:revision>
  <dcterms:created xsi:type="dcterms:W3CDTF">2022-01-17T01:36:21Z</dcterms:created>
  <dcterms:modified xsi:type="dcterms:W3CDTF">2025-01-23T21:46:01Z</dcterms:modified>
</cp:coreProperties>
</file>